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83" r:id="rId4"/>
    <p:sldId id="269" r:id="rId5"/>
    <p:sldId id="282" r:id="rId6"/>
    <p:sldId id="274" r:id="rId7"/>
    <p:sldId id="262" r:id="rId8"/>
    <p:sldId id="281" r:id="rId9"/>
    <p:sldId id="276" r:id="rId10"/>
    <p:sldId id="278" r:id="rId11"/>
    <p:sldId id="279" r:id="rId12"/>
    <p:sldId id="261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3" autoAdjust="0"/>
    <p:restoredTop sz="91163" autoAdjust="0"/>
  </p:normalViewPr>
  <p:slideViewPr>
    <p:cSldViewPr>
      <p:cViewPr>
        <p:scale>
          <a:sx n="100" d="100"/>
          <a:sy n="100" d="100"/>
        </p:scale>
        <p:origin x="-130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396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S:\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Market top level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Size</c:v>
                </c:pt>
              </c:strCache>
            </c:strRef>
          </c:tx>
          <c:invertIfNegative val="0"/>
          <c:cat>
            <c:strRef>
              <c:f>List1!$A$2:$A$4</c:f>
              <c:strCache>
                <c:ptCount val="3"/>
                <c:pt idx="0">
                  <c:v>Network Security</c:v>
                </c:pt>
                <c:pt idx="1">
                  <c:v>Network Monitoring</c:v>
                </c:pt>
                <c:pt idx="2">
                  <c:v>Network Behavior Analysis</c:v>
                </c:pt>
              </c:strCache>
            </c:strRef>
          </c:cat>
          <c:val>
            <c:numRef>
              <c:f>List1!$B$2:$B$4</c:f>
              <c:numCache>
                <c:formatCode>_-[$$-409]* #,##0_ ;_-[$$-409]* \-#,##0\ ;_-[$$-409]* "-"_ ;_-@_ </c:formatCode>
                <c:ptCount val="3"/>
                <c:pt idx="0">
                  <c:v>1.0E10</c:v>
                </c:pt>
                <c:pt idx="1">
                  <c:v>1.0E9</c:v>
                </c:pt>
                <c:pt idx="2">
                  <c:v>3.0E8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33780120"/>
        <c:axId val="533788360"/>
      </c:barChart>
      <c:catAx>
        <c:axId val="533780120"/>
        <c:scaling>
          <c:orientation val="minMax"/>
        </c:scaling>
        <c:delete val="0"/>
        <c:axPos val="b"/>
        <c:majorTickMark val="none"/>
        <c:minorTickMark val="none"/>
        <c:tickLblPos val="nextTo"/>
        <c:crossAx val="533788360"/>
        <c:crosses val="autoZero"/>
        <c:auto val="1"/>
        <c:lblAlgn val="ctr"/>
        <c:lblOffset val="100"/>
        <c:noMultiLvlLbl val="0"/>
      </c:catAx>
      <c:valAx>
        <c:axId val="533788360"/>
        <c:scaling>
          <c:orientation val="minMax"/>
        </c:scaling>
        <c:delete val="1"/>
        <c:axPos val="l"/>
        <c:numFmt formatCode="_-[$$-409]* #,##0_ ;_-[$$-409]* \-#,##0\ ;_-[$$-409]* &quot;-&quot;_ ;_-@_ " sourceLinked="1"/>
        <c:majorTickMark val="none"/>
        <c:minorTickMark val="none"/>
        <c:tickLblPos val="none"/>
        <c:crossAx val="533780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9489E-1CBA-4658-9129-760D6BD22E38}" type="doc">
      <dgm:prSet loTypeId="urn:microsoft.com/office/officeart/2005/8/layout/orgChart1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B6BA181-9015-478E-872C-1B94F05E4CAC}">
      <dgm:prSet phldrT="[Text]"/>
      <dgm:spPr/>
      <dgm:t>
        <a:bodyPr/>
        <a:lstStyle/>
        <a:p>
          <a:r>
            <a:rPr lang="en-US" dirty="0" smtClean="0"/>
            <a:t>SIEM</a:t>
          </a:r>
          <a:endParaRPr lang="cs-CZ" dirty="0"/>
        </a:p>
      </dgm:t>
    </dgm:pt>
    <dgm:pt modelId="{D0F4307B-2045-4092-8387-9EB99BACEDEB}" type="parTrans" cxnId="{D678AA1E-FB87-46B7-8FE7-892ABD26931A}">
      <dgm:prSet/>
      <dgm:spPr/>
      <dgm:t>
        <a:bodyPr/>
        <a:lstStyle/>
        <a:p>
          <a:endParaRPr lang="cs-CZ"/>
        </a:p>
      </dgm:t>
    </dgm:pt>
    <dgm:pt modelId="{E22C3908-36BB-4211-A736-0F160AF11D62}" type="sibTrans" cxnId="{D678AA1E-FB87-46B7-8FE7-892ABD26931A}">
      <dgm:prSet/>
      <dgm:spPr/>
      <dgm:t>
        <a:bodyPr/>
        <a:lstStyle/>
        <a:p>
          <a:endParaRPr lang="cs-CZ"/>
        </a:p>
      </dgm:t>
    </dgm:pt>
    <dgm:pt modelId="{90A704F3-68F4-4CE5-87BA-6ED7158BC0EB}">
      <dgm:prSet phldrT="[Text]"/>
      <dgm:spPr/>
      <dgm:t>
        <a:bodyPr/>
        <a:lstStyle/>
        <a:p>
          <a:r>
            <a:rPr lang="en-US" dirty="0" smtClean="0"/>
            <a:t>Firewall</a:t>
          </a:r>
          <a:endParaRPr lang="cs-CZ" dirty="0"/>
        </a:p>
      </dgm:t>
    </dgm:pt>
    <dgm:pt modelId="{DB697B6B-ACD3-4B1B-A577-675994F65CD3}" type="parTrans" cxnId="{11AC82CC-32D4-4818-B603-6F3CAF7F239A}">
      <dgm:prSet/>
      <dgm:spPr/>
      <dgm:t>
        <a:bodyPr/>
        <a:lstStyle/>
        <a:p>
          <a:endParaRPr lang="cs-CZ"/>
        </a:p>
      </dgm:t>
    </dgm:pt>
    <dgm:pt modelId="{AF128B63-1E13-43E4-B0EA-7B0B3D200BAC}" type="sibTrans" cxnId="{11AC82CC-32D4-4818-B603-6F3CAF7F239A}">
      <dgm:prSet/>
      <dgm:spPr/>
      <dgm:t>
        <a:bodyPr/>
        <a:lstStyle/>
        <a:p>
          <a:endParaRPr lang="cs-CZ"/>
        </a:p>
      </dgm:t>
    </dgm:pt>
    <dgm:pt modelId="{9E9FBC0C-A897-47EF-AFB4-4DEB4B976ECE}">
      <dgm:prSet phldrT="[Text]"/>
      <dgm:spPr/>
      <dgm:t>
        <a:bodyPr/>
        <a:lstStyle/>
        <a:p>
          <a:r>
            <a:rPr lang="en-US" dirty="0" smtClean="0"/>
            <a:t>IPS</a:t>
          </a:r>
          <a:endParaRPr lang="cs-CZ" dirty="0"/>
        </a:p>
      </dgm:t>
    </dgm:pt>
    <dgm:pt modelId="{BBB28D9C-D9F2-47FB-8119-5E2AE276C0CA}" type="parTrans" cxnId="{A646563E-C734-46EF-80A2-0603D9C8BEF6}">
      <dgm:prSet/>
      <dgm:spPr/>
      <dgm:t>
        <a:bodyPr/>
        <a:lstStyle/>
        <a:p>
          <a:endParaRPr lang="cs-CZ"/>
        </a:p>
      </dgm:t>
    </dgm:pt>
    <dgm:pt modelId="{C4D041A1-31E4-4D94-A67D-63C44AAA1341}" type="sibTrans" cxnId="{A646563E-C734-46EF-80A2-0603D9C8BEF6}">
      <dgm:prSet/>
      <dgm:spPr/>
      <dgm:t>
        <a:bodyPr/>
        <a:lstStyle/>
        <a:p>
          <a:endParaRPr lang="cs-CZ"/>
        </a:p>
      </dgm:t>
    </dgm:pt>
    <dgm:pt modelId="{A8F8A3A5-8E02-4688-9385-7D8B84548D11}">
      <dgm:prSet phldrT="[Text]"/>
      <dgm:spPr/>
      <dgm:t>
        <a:bodyPr/>
        <a:lstStyle/>
        <a:p>
          <a:r>
            <a:rPr lang="en-US" dirty="0" smtClean="0"/>
            <a:t>NBA</a:t>
          </a:r>
          <a:endParaRPr lang="cs-CZ" dirty="0"/>
        </a:p>
      </dgm:t>
    </dgm:pt>
    <dgm:pt modelId="{9AB9DE3D-4A12-4533-A205-E8B1DC9D6790}" type="parTrans" cxnId="{A59506B6-4D33-4FE3-B8AA-8C5B15CA54C2}">
      <dgm:prSet/>
      <dgm:spPr/>
      <dgm:t>
        <a:bodyPr/>
        <a:lstStyle/>
        <a:p>
          <a:endParaRPr lang="cs-CZ"/>
        </a:p>
      </dgm:t>
    </dgm:pt>
    <dgm:pt modelId="{56FDE03F-D5C9-432F-B5FE-5A7F3B7F4B04}" type="sibTrans" cxnId="{A59506B6-4D33-4FE3-B8AA-8C5B15CA54C2}">
      <dgm:prSet/>
      <dgm:spPr/>
      <dgm:t>
        <a:bodyPr/>
        <a:lstStyle/>
        <a:p>
          <a:endParaRPr lang="cs-CZ"/>
        </a:p>
      </dgm:t>
    </dgm:pt>
    <dgm:pt modelId="{93016479-0028-408D-9983-B949553C4170}" type="pres">
      <dgm:prSet presAssocID="{2859489E-1CBA-4658-9129-760D6BD22E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245BFD66-8AD6-4AFB-9FFE-37AC9A0E8C1C}" type="pres">
      <dgm:prSet presAssocID="{6B6BA181-9015-478E-872C-1B94F05E4CAC}" presName="hierRoot1" presStyleCnt="0">
        <dgm:presLayoutVars>
          <dgm:hierBranch val="init"/>
        </dgm:presLayoutVars>
      </dgm:prSet>
      <dgm:spPr/>
    </dgm:pt>
    <dgm:pt modelId="{3D1DD62D-FCC6-411F-90E5-858E5ACDB2D3}" type="pres">
      <dgm:prSet presAssocID="{6B6BA181-9015-478E-872C-1B94F05E4CAC}" presName="rootComposite1" presStyleCnt="0"/>
      <dgm:spPr/>
    </dgm:pt>
    <dgm:pt modelId="{DC97ECBA-6436-4AD2-B441-F7827647AF88}" type="pres">
      <dgm:prSet presAssocID="{6B6BA181-9015-478E-872C-1B94F05E4CA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EC50472-E941-4E60-89AC-47BE06C8F55B}" type="pres">
      <dgm:prSet presAssocID="{6B6BA181-9015-478E-872C-1B94F05E4CAC}" presName="rootConnector1" presStyleLbl="node1" presStyleIdx="0" presStyleCnt="0"/>
      <dgm:spPr/>
      <dgm:t>
        <a:bodyPr/>
        <a:lstStyle/>
        <a:p>
          <a:endParaRPr lang="cs-CZ"/>
        </a:p>
      </dgm:t>
    </dgm:pt>
    <dgm:pt modelId="{DF1AA2C9-894E-4E53-AF4B-448667088993}" type="pres">
      <dgm:prSet presAssocID="{6B6BA181-9015-478E-872C-1B94F05E4CAC}" presName="hierChild2" presStyleCnt="0"/>
      <dgm:spPr/>
    </dgm:pt>
    <dgm:pt modelId="{930B3CAE-8D94-49F4-BADE-9A99C0DD0689}" type="pres">
      <dgm:prSet presAssocID="{DB697B6B-ACD3-4B1B-A577-675994F65CD3}" presName="Name37" presStyleLbl="parChTrans1D2" presStyleIdx="0" presStyleCnt="3"/>
      <dgm:spPr/>
      <dgm:t>
        <a:bodyPr/>
        <a:lstStyle/>
        <a:p>
          <a:endParaRPr lang="cs-CZ"/>
        </a:p>
      </dgm:t>
    </dgm:pt>
    <dgm:pt modelId="{C72C8EDD-44D2-45D8-92A7-5AF125B584C3}" type="pres">
      <dgm:prSet presAssocID="{90A704F3-68F4-4CE5-87BA-6ED7158BC0EB}" presName="hierRoot2" presStyleCnt="0">
        <dgm:presLayoutVars>
          <dgm:hierBranch val="init"/>
        </dgm:presLayoutVars>
      </dgm:prSet>
      <dgm:spPr/>
    </dgm:pt>
    <dgm:pt modelId="{B00B0C90-C853-466A-A076-BF7F7B3275BB}" type="pres">
      <dgm:prSet presAssocID="{90A704F3-68F4-4CE5-87BA-6ED7158BC0EB}" presName="rootComposite" presStyleCnt="0"/>
      <dgm:spPr/>
    </dgm:pt>
    <dgm:pt modelId="{92281ABE-8216-4C3B-B54F-47BB0A3192CC}" type="pres">
      <dgm:prSet presAssocID="{90A704F3-68F4-4CE5-87BA-6ED7158BC0E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082FC5A-348C-44AD-A0A1-74E86176B967}" type="pres">
      <dgm:prSet presAssocID="{90A704F3-68F4-4CE5-87BA-6ED7158BC0EB}" presName="rootConnector" presStyleLbl="node2" presStyleIdx="0" presStyleCnt="3"/>
      <dgm:spPr/>
      <dgm:t>
        <a:bodyPr/>
        <a:lstStyle/>
        <a:p>
          <a:endParaRPr lang="cs-CZ"/>
        </a:p>
      </dgm:t>
    </dgm:pt>
    <dgm:pt modelId="{6A2B4E97-AAB9-4142-AF93-6869551C99A6}" type="pres">
      <dgm:prSet presAssocID="{90A704F3-68F4-4CE5-87BA-6ED7158BC0EB}" presName="hierChild4" presStyleCnt="0"/>
      <dgm:spPr/>
    </dgm:pt>
    <dgm:pt modelId="{7FC9FEE8-F762-4238-8A79-D0F70E244BEB}" type="pres">
      <dgm:prSet presAssocID="{90A704F3-68F4-4CE5-87BA-6ED7158BC0EB}" presName="hierChild5" presStyleCnt="0"/>
      <dgm:spPr/>
    </dgm:pt>
    <dgm:pt modelId="{63E0FF4F-8780-48B1-9805-BF5845361A02}" type="pres">
      <dgm:prSet presAssocID="{BBB28D9C-D9F2-47FB-8119-5E2AE276C0CA}" presName="Name37" presStyleLbl="parChTrans1D2" presStyleIdx="1" presStyleCnt="3"/>
      <dgm:spPr/>
      <dgm:t>
        <a:bodyPr/>
        <a:lstStyle/>
        <a:p>
          <a:endParaRPr lang="cs-CZ"/>
        </a:p>
      </dgm:t>
    </dgm:pt>
    <dgm:pt modelId="{A0DA2B4B-04E8-4D6B-9118-AAF0E9CF467B}" type="pres">
      <dgm:prSet presAssocID="{9E9FBC0C-A897-47EF-AFB4-4DEB4B976ECE}" presName="hierRoot2" presStyleCnt="0">
        <dgm:presLayoutVars>
          <dgm:hierBranch val="init"/>
        </dgm:presLayoutVars>
      </dgm:prSet>
      <dgm:spPr/>
    </dgm:pt>
    <dgm:pt modelId="{7093122D-0E9E-4450-A26A-68A4ACA14366}" type="pres">
      <dgm:prSet presAssocID="{9E9FBC0C-A897-47EF-AFB4-4DEB4B976ECE}" presName="rootComposite" presStyleCnt="0"/>
      <dgm:spPr/>
    </dgm:pt>
    <dgm:pt modelId="{049A0A0D-6750-4F7B-A1BB-375DB4333F62}" type="pres">
      <dgm:prSet presAssocID="{9E9FBC0C-A897-47EF-AFB4-4DEB4B976EC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A6C28AB-7F96-4342-8404-FDFECE64F40D}" type="pres">
      <dgm:prSet presAssocID="{9E9FBC0C-A897-47EF-AFB4-4DEB4B976ECE}" presName="rootConnector" presStyleLbl="node2" presStyleIdx="1" presStyleCnt="3"/>
      <dgm:spPr/>
      <dgm:t>
        <a:bodyPr/>
        <a:lstStyle/>
        <a:p>
          <a:endParaRPr lang="cs-CZ"/>
        </a:p>
      </dgm:t>
    </dgm:pt>
    <dgm:pt modelId="{EEACF4BA-6570-403C-B655-3E64FC825156}" type="pres">
      <dgm:prSet presAssocID="{9E9FBC0C-A897-47EF-AFB4-4DEB4B976ECE}" presName="hierChild4" presStyleCnt="0"/>
      <dgm:spPr/>
    </dgm:pt>
    <dgm:pt modelId="{3C0040FF-C4E1-4D0F-BCD4-7638F4226771}" type="pres">
      <dgm:prSet presAssocID="{9E9FBC0C-A897-47EF-AFB4-4DEB4B976ECE}" presName="hierChild5" presStyleCnt="0"/>
      <dgm:spPr/>
    </dgm:pt>
    <dgm:pt modelId="{570B09DF-28F9-4D31-AF26-1E524BEE2D0B}" type="pres">
      <dgm:prSet presAssocID="{9AB9DE3D-4A12-4533-A205-E8B1DC9D6790}" presName="Name37" presStyleLbl="parChTrans1D2" presStyleIdx="2" presStyleCnt="3"/>
      <dgm:spPr/>
      <dgm:t>
        <a:bodyPr/>
        <a:lstStyle/>
        <a:p>
          <a:endParaRPr lang="cs-CZ"/>
        </a:p>
      </dgm:t>
    </dgm:pt>
    <dgm:pt modelId="{4AEA01FC-E33F-44B6-B3A5-26A8596DAC13}" type="pres">
      <dgm:prSet presAssocID="{A8F8A3A5-8E02-4688-9385-7D8B84548D11}" presName="hierRoot2" presStyleCnt="0">
        <dgm:presLayoutVars>
          <dgm:hierBranch val="init"/>
        </dgm:presLayoutVars>
      </dgm:prSet>
      <dgm:spPr/>
    </dgm:pt>
    <dgm:pt modelId="{2DD1ABCF-50AD-45C7-8431-79286679946A}" type="pres">
      <dgm:prSet presAssocID="{A8F8A3A5-8E02-4688-9385-7D8B84548D11}" presName="rootComposite" presStyleCnt="0"/>
      <dgm:spPr/>
    </dgm:pt>
    <dgm:pt modelId="{A72DF11E-EE1E-44D1-BE76-9F2762E22E90}" type="pres">
      <dgm:prSet presAssocID="{A8F8A3A5-8E02-4688-9385-7D8B84548D1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19F405D-0D44-4820-B9F6-0339B37B8C8D}" type="pres">
      <dgm:prSet presAssocID="{A8F8A3A5-8E02-4688-9385-7D8B84548D11}" presName="rootConnector" presStyleLbl="node2" presStyleIdx="2" presStyleCnt="3"/>
      <dgm:spPr/>
      <dgm:t>
        <a:bodyPr/>
        <a:lstStyle/>
        <a:p>
          <a:endParaRPr lang="cs-CZ"/>
        </a:p>
      </dgm:t>
    </dgm:pt>
    <dgm:pt modelId="{2AF0539E-DD8C-43A7-B33A-4530BBF66921}" type="pres">
      <dgm:prSet presAssocID="{A8F8A3A5-8E02-4688-9385-7D8B84548D11}" presName="hierChild4" presStyleCnt="0"/>
      <dgm:spPr/>
    </dgm:pt>
    <dgm:pt modelId="{F17A9EC5-3661-4D0F-8D2A-03F68F169A30}" type="pres">
      <dgm:prSet presAssocID="{A8F8A3A5-8E02-4688-9385-7D8B84548D11}" presName="hierChild5" presStyleCnt="0"/>
      <dgm:spPr/>
    </dgm:pt>
    <dgm:pt modelId="{77B946C9-C83B-48F4-BC8B-60F70B9DB6FA}" type="pres">
      <dgm:prSet presAssocID="{6B6BA181-9015-478E-872C-1B94F05E4CAC}" presName="hierChild3" presStyleCnt="0"/>
      <dgm:spPr/>
    </dgm:pt>
  </dgm:ptLst>
  <dgm:cxnLst>
    <dgm:cxn modelId="{F815427A-DEB3-FE46-B4A6-B1AA01761DC7}" type="presOf" srcId="{BBB28D9C-D9F2-47FB-8119-5E2AE276C0CA}" destId="{63E0FF4F-8780-48B1-9805-BF5845361A02}" srcOrd="0" destOrd="0" presId="urn:microsoft.com/office/officeart/2005/8/layout/orgChart1"/>
    <dgm:cxn modelId="{228DAE09-D12E-524F-8F1D-2AD0FD2C5855}" type="presOf" srcId="{9E9FBC0C-A897-47EF-AFB4-4DEB4B976ECE}" destId="{049A0A0D-6750-4F7B-A1BB-375DB4333F62}" srcOrd="0" destOrd="0" presId="urn:microsoft.com/office/officeart/2005/8/layout/orgChart1"/>
    <dgm:cxn modelId="{D678AA1E-FB87-46B7-8FE7-892ABD26931A}" srcId="{2859489E-1CBA-4658-9129-760D6BD22E38}" destId="{6B6BA181-9015-478E-872C-1B94F05E4CAC}" srcOrd="0" destOrd="0" parTransId="{D0F4307B-2045-4092-8387-9EB99BACEDEB}" sibTransId="{E22C3908-36BB-4211-A736-0F160AF11D62}"/>
    <dgm:cxn modelId="{A59506B6-4D33-4FE3-B8AA-8C5B15CA54C2}" srcId="{6B6BA181-9015-478E-872C-1B94F05E4CAC}" destId="{A8F8A3A5-8E02-4688-9385-7D8B84548D11}" srcOrd="2" destOrd="0" parTransId="{9AB9DE3D-4A12-4533-A205-E8B1DC9D6790}" sibTransId="{56FDE03F-D5C9-432F-B5FE-5A7F3B7F4B04}"/>
    <dgm:cxn modelId="{903213DB-BE6F-DD4B-BBD6-4F8202E4E141}" type="presOf" srcId="{DB697B6B-ACD3-4B1B-A577-675994F65CD3}" destId="{930B3CAE-8D94-49F4-BADE-9A99C0DD0689}" srcOrd="0" destOrd="0" presId="urn:microsoft.com/office/officeart/2005/8/layout/orgChart1"/>
    <dgm:cxn modelId="{3327A66D-92CD-9D4F-BC2C-B810126C4B19}" type="presOf" srcId="{6B6BA181-9015-478E-872C-1B94F05E4CAC}" destId="{BEC50472-E941-4E60-89AC-47BE06C8F55B}" srcOrd="1" destOrd="0" presId="urn:microsoft.com/office/officeart/2005/8/layout/orgChart1"/>
    <dgm:cxn modelId="{68FB2CE5-90A1-B34E-84D9-248F4FE8ECA6}" type="presOf" srcId="{90A704F3-68F4-4CE5-87BA-6ED7158BC0EB}" destId="{92281ABE-8216-4C3B-B54F-47BB0A3192CC}" srcOrd="0" destOrd="0" presId="urn:microsoft.com/office/officeart/2005/8/layout/orgChart1"/>
    <dgm:cxn modelId="{E8B503B0-F5A3-004F-AEEA-D65031375465}" type="presOf" srcId="{A8F8A3A5-8E02-4688-9385-7D8B84548D11}" destId="{619F405D-0D44-4820-B9F6-0339B37B8C8D}" srcOrd="1" destOrd="0" presId="urn:microsoft.com/office/officeart/2005/8/layout/orgChart1"/>
    <dgm:cxn modelId="{352A8277-3823-5843-B8FD-15BE829D2D8D}" type="presOf" srcId="{9E9FBC0C-A897-47EF-AFB4-4DEB4B976ECE}" destId="{DA6C28AB-7F96-4342-8404-FDFECE64F40D}" srcOrd="1" destOrd="0" presId="urn:microsoft.com/office/officeart/2005/8/layout/orgChart1"/>
    <dgm:cxn modelId="{A646563E-C734-46EF-80A2-0603D9C8BEF6}" srcId="{6B6BA181-9015-478E-872C-1B94F05E4CAC}" destId="{9E9FBC0C-A897-47EF-AFB4-4DEB4B976ECE}" srcOrd="1" destOrd="0" parTransId="{BBB28D9C-D9F2-47FB-8119-5E2AE276C0CA}" sibTransId="{C4D041A1-31E4-4D94-A67D-63C44AAA1341}"/>
    <dgm:cxn modelId="{234E97E8-FC16-B24D-9EA0-3259E17076B5}" type="presOf" srcId="{90A704F3-68F4-4CE5-87BA-6ED7158BC0EB}" destId="{4082FC5A-348C-44AD-A0A1-74E86176B967}" srcOrd="1" destOrd="0" presId="urn:microsoft.com/office/officeart/2005/8/layout/orgChart1"/>
    <dgm:cxn modelId="{11AC82CC-32D4-4818-B603-6F3CAF7F239A}" srcId="{6B6BA181-9015-478E-872C-1B94F05E4CAC}" destId="{90A704F3-68F4-4CE5-87BA-6ED7158BC0EB}" srcOrd="0" destOrd="0" parTransId="{DB697B6B-ACD3-4B1B-A577-675994F65CD3}" sibTransId="{AF128B63-1E13-43E4-B0EA-7B0B3D200BAC}"/>
    <dgm:cxn modelId="{5B43C7E0-0593-724A-8D1B-6B58A6A3C4D3}" type="presOf" srcId="{A8F8A3A5-8E02-4688-9385-7D8B84548D11}" destId="{A72DF11E-EE1E-44D1-BE76-9F2762E22E90}" srcOrd="0" destOrd="0" presId="urn:microsoft.com/office/officeart/2005/8/layout/orgChart1"/>
    <dgm:cxn modelId="{09E71310-45AF-BB42-A043-33FEEB7033FF}" type="presOf" srcId="{6B6BA181-9015-478E-872C-1B94F05E4CAC}" destId="{DC97ECBA-6436-4AD2-B441-F7827647AF88}" srcOrd="0" destOrd="0" presId="urn:microsoft.com/office/officeart/2005/8/layout/orgChart1"/>
    <dgm:cxn modelId="{A0527A82-74C3-7D42-91DD-97AAE19AFDCE}" type="presOf" srcId="{9AB9DE3D-4A12-4533-A205-E8B1DC9D6790}" destId="{570B09DF-28F9-4D31-AF26-1E524BEE2D0B}" srcOrd="0" destOrd="0" presId="urn:microsoft.com/office/officeart/2005/8/layout/orgChart1"/>
    <dgm:cxn modelId="{A0B0C6CF-62B1-4644-9109-80729449D5B7}" type="presOf" srcId="{2859489E-1CBA-4658-9129-760D6BD22E38}" destId="{93016479-0028-408D-9983-B949553C4170}" srcOrd="0" destOrd="0" presId="urn:microsoft.com/office/officeart/2005/8/layout/orgChart1"/>
    <dgm:cxn modelId="{DDD87F07-26FD-0548-84C0-487901BCA6CD}" type="presParOf" srcId="{93016479-0028-408D-9983-B949553C4170}" destId="{245BFD66-8AD6-4AFB-9FFE-37AC9A0E8C1C}" srcOrd="0" destOrd="0" presId="urn:microsoft.com/office/officeart/2005/8/layout/orgChart1"/>
    <dgm:cxn modelId="{F203CD34-EFA5-3F46-AD3E-02C7410EC9C7}" type="presParOf" srcId="{245BFD66-8AD6-4AFB-9FFE-37AC9A0E8C1C}" destId="{3D1DD62D-FCC6-411F-90E5-858E5ACDB2D3}" srcOrd="0" destOrd="0" presId="urn:microsoft.com/office/officeart/2005/8/layout/orgChart1"/>
    <dgm:cxn modelId="{1F7E6BC7-3E6D-8E41-A9FB-466634829510}" type="presParOf" srcId="{3D1DD62D-FCC6-411F-90E5-858E5ACDB2D3}" destId="{DC97ECBA-6436-4AD2-B441-F7827647AF88}" srcOrd="0" destOrd="0" presId="urn:microsoft.com/office/officeart/2005/8/layout/orgChart1"/>
    <dgm:cxn modelId="{121B89E0-E029-4C4C-98E2-24662839B701}" type="presParOf" srcId="{3D1DD62D-FCC6-411F-90E5-858E5ACDB2D3}" destId="{BEC50472-E941-4E60-89AC-47BE06C8F55B}" srcOrd="1" destOrd="0" presId="urn:microsoft.com/office/officeart/2005/8/layout/orgChart1"/>
    <dgm:cxn modelId="{DE78AD66-91D7-B049-B50A-8E94D25192CA}" type="presParOf" srcId="{245BFD66-8AD6-4AFB-9FFE-37AC9A0E8C1C}" destId="{DF1AA2C9-894E-4E53-AF4B-448667088993}" srcOrd="1" destOrd="0" presId="urn:microsoft.com/office/officeart/2005/8/layout/orgChart1"/>
    <dgm:cxn modelId="{58BFC412-D783-284F-B852-4FBFF3588EDF}" type="presParOf" srcId="{DF1AA2C9-894E-4E53-AF4B-448667088993}" destId="{930B3CAE-8D94-49F4-BADE-9A99C0DD0689}" srcOrd="0" destOrd="0" presId="urn:microsoft.com/office/officeart/2005/8/layout/orgChart1"/>
    <dgm:cxn modelId="{07A03744-8AEF-AD46-BCDB-CEC2D26CD0F8}" type="presParOf" srcId="{DF1AA2C9-894E-4E53-AF4B-448667088993}" destId="{C72C8EDD-44D2-45D8-92A7-5AF125B584C3}" srcOrd="1" destOrd="0" presId="urn:microsoft.com/office/officeart/2005/8/layout/orgChart1"/>
    <dgm:cxn modelId="{92DDCECC-289A-3546-89F0-A354D677C99C}" type="presParOf" srcId="{C72C8EDD-44D2-45D8-92A7-5AF125B584C3}" destId="{B00B0C90-C853-466A-A076-BF7F7B3275BB}" srcOrd="0" destOrd="0" presId="urn:microsoft.com/office/officeart/2005/8/layout/orgChart1"/>
    <dgm:cxn modelId="{9C0C8ABA-D32E-0E45-B1B8-FA4F16FA17BC}" type="presParOf" srcId="{B00B0C90-C853-466A-A076-BF7F7B3275BB}" destId="{92281ABE-8216-4C3B-B54F-47BB0A3192CC}" srcOrd="0" destOrd="0" presId="urn:microsoft.com/office/officeart/2005/8/layout/orgChart1"/>
    <dgm:cxn modelId="{482EDE37-E479-9347-8D7A-872FA4D9B0B8}" type="presParOf" srcId="{B00B0C90-C853-466A-A076-BF7F7B3275BB}" destId="{4082FC5A-348C-44AD-A0A1-74E86176B967}" srcOrd="1" destOrd="0" presId="urn:microsoft.com/office/officeart/2005/8/layout/orgChart1"/>
    <dgm:cxn modelId="{BD47ABC1-21A2-0645-B1D0-C0B0DCC5013F}" type="presParOf" srcId="{C72C8EDD-44D2-45D8-92A7-5AF125B584C3}" destId="{6A2B4E97-AAB9-4142-AF93-6869551C99A6}" srcOrd="1" destOrd="0" presId="urn:microsoft.com/office/officeart/2005/8/layout/orgChart1"/>
    <dgm:cxn modelId="{BEA5ECE7-81AC-ED40-806E-93C49F6DD25D}" type="presParOf" srcId="{C72C8EDD-44D2-45D8-92A7-5AF125B584C3}" destId="{7FC9FEE8-F762-4238-8A79-D0F70E244BEB}" srcOrd="2" destOrd="0" presId="urn:microsoft.com/office/officeart/2005/8/layout/orgChart1"/>
    <dgm:cxn modelId="{C9B724A7-ED6D-1440-B6A0-93C0E59953A5}" type="presParOf" srcId="{DF1AA2C9-894E-4E53-AF4B-448667088993}" destId="{63E0FF4F-8780-48B1-9805-BF5845361A02}" srcOrd="2" destOrd="0" presId="urn:microsoft.com/office/officeart/2005/8/layout/orgChart1"/>
    <dgm:cxn modelId="{115C75D5-E53E-9742-BC70-BDAF18F46389}" type="presParOf" srcId="{DF1AA2C9-894E-4E53-AF4B-448667088993}" destId="{A0DA2B4B-04E8-4D6B-9118-AAF0E9CF467B}" srcOrd="3" destOrd="0" presId="urn:microsoft.com/office/officeart/2005/8/layout/orgChart1"/>
    <dgm:cxn modelId="{5976C424-BBF5-7342-B5E2-F7C0D597720F}" type="presParOf" srcId="{A0DA2B4B-04E8-4D6B-9118-AAF0E9CF467B}" destId="{7093122D-0E9E-4450-A26A-68A4ACA14366}" srcOrd="0" destOrd="0" presId="urn:microsoft.com/office/officeart/2005/8/layout/orgChart1"/>
    <dgm:cxn modelId="{AFF2495F-D6F4-6944-96BF-9D2650842FB6}" type="presParOf" srcId="{7093122D-0E9E-4450-A26A-68A4ACA14366}" destId="{049A0A0D-6750-4F7B-A1BB-375DB4333F62}" srcOrd="0" destOrd="0" presId="urn:microsoft.com/office/officeart/2005/8/layout/orgChart1"/>
    <dgm:cxn modelId="{26C43711-AB41-FC4F-B923-415B01716EDC}" type="presParOf" srcId="{7093122D-0E9E-4450-A26A-68A4ACA14366}" destId="{DA6C28AB-7F96-4342-8404-FDFECE64F40D}" srcOrd="1" destOrd="0" presId="urn:microsoft.com/office/officeart/2005/8/layout/orgChart1"/>
    <dgm:cxn modelId="{62BD9B35-CD52-E34F-894B-E3FF227C495A}" type="presParOf" srcId="{A0DA2B4B-04E8-4D6B-9118-AAF0E9CF467B}" destId="{EEACF4BA-6570-403C-B655-3E64FC825156}" srcOrd="1" destOrd="0" presId="urn:microsoft.com/office/officeart/2005/8/layout/orgChart1"/>
    <dgm:cxn modelId="{69DFE6B4-5189-0D4C-A608-2100035542F6}" type="presParOf" srcId="{A0DA2B4B-04E8-4D6B-9118-AAF0E9CF467B}" destId="{3C0040FF-C4E1-4D0F-BCD4-7638F4226771}" srcOrd="2" destOrd="0" presId="urn:microsoft.com/office/officeart/2005/8/layout/orgChart1"/>
    <dgm:cxn modelId="{96EB0EFB-5BF8-CE4B-850E-880E9C617FEF}" type="presParOf" srcId="{DF1AA2C9-894E-4E53-AF4B-448667088993}" destId="{570B09DF-28F9-4D31-AF26-1E524BEE2D0B}" srcOrd="4" destOrd="0" presId="urn:microsoft.com/office/officeart/2005/8/layout/orgChart1"/>
    <dgm:cxn modelId="{FC76E268-8080-3D48-B684-738516ECF0B0}" type="presParOf" srcId="{DF1AA2C9-894E-4E53-AF4B-448667088993}" destId="{4AEA01FC-E33F-44B6-B3A5-26A8596DAC13}" srcOrd="5" destOrd="0" presId="urn:microsoft.com/office/officeart/2005/8/layout/orgChart1"/>
    <dgm:cxn modelId="{8CE37604-43D0-1A4E-9A09-ABD947434BE6}" type="presParOf" srcId="{4AEA01FC-E33F-44B6-B3A5-26A8596DAC13}" destId="{2DD1ABCF-50AD-45C7-8431-79286679946A}" srcOrd="0" destOrd="0" presId="urn:microsoft.com/office/officeart/2005/8/layout/orgChart1"/>
    <dgm:cxn modelId="{6D4786FE-F6F7-BB48-B3E4-F8FAF906C7AE}" type="presParOf" srcId="{2DD1ABCF-50AD-45C7-8431-79286679946A}" destId="{A72DF11E-EE1E-44D1-BE76-9F2762E22E90}" srcOrd="0" destOrd="0" presId="urn:microsoft.com/office/officeart/2005/8/layout/orgChart1"/>
    <dgm:cxn modelId="{4CFB95E3-916E-4641-A036-55E0DEB3243E}" type="presParOf" srcId="{2DD1ABCF-50AD-45C7-8431-79286679946A}" destId="{619F405D-0D44-4820-B9F6-0339B37B8C8D}" srcOrd="1" destOrd="0" presId="urn:microsoft.com/office/officeart/2005/8/layout/orgChart1"/>
    <dgm:cxn modelId="{DB944705-0935-6344-9082-F9733BF0A35D}" type="presParOf" srcId="{4AEA01FC-E33F-44B6-B3A5-26A8596DAC13}" destId="{2AF0539E-DD8C-43A7-B33A-4530BBF66921}" srcOrd="1" destOrd="0" presId="urn:microsoft.com/office/officeart/2005/8/layout/orgChart1"/>
    <dgm:cxn modelId="{862AA2B0-4DC3-6043-9818-9DE0A24B7FE6}" type="presParOf" srcId="{4AEA01FC-E33F-44B6-B3A5-26A8596DAC13}" destId="{F17A9EC5-3661-4D0F-8D2A-03F68F169A30}" srcOrd="2" destOrd="0" presId="urn:microsoft.com/office/officeart/2005/8/layout/orgChart1"/>
    <dgm:cxn modelId="{1ACE0C4D-DEFD-0D4B-98F7-A88959CDDB67}" type="presParOf" srcId="{245BFD66-8AD6-4AFB-9FFE-37AC9A0E8C1C}" destId="{77B946C9-C83B-48F4-BC8B-60F70B9DB6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B09DF-28F9-4D31-AF26-1E524BEE2D0B}">
      <dsp:nvSpPr>
        <dsp:cNvPr id="0" name=""/>
        <dsp:cNvSpPr/>
      </dsp:nvSpPr>
      <dsp:spPr>
        <a:xfrm>
          <a:off x="1822909" y="1103354"/>
          <a:ext cx="1289721" cy="223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18"/>
              </a:lnTo>
              <a:lnTo>
                <a:pt x="1289721" y="111918"/>
              </a:lnTo>
              <a:lnTo>
                <a:pt x="1289721" y="2238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0FF4F-8780-48B1-9805-BF5845361A02}">
      <dsp:nvSpPr>
        <dsp:cNvPr id="0" name=""/>
        <dsp:cNvSpPr/>
      </dsp:nvSpPr>
      <dsp:spPr>
        <a:xfrm>
          <a:off x="1777189" y="1103354"/>
          <a:ext cx="91440" cy="2238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B3CAE-8D94-49F4-BADE-9A99C0DD0689}">
      <dsp:nvSpPr>
        <dsp:cNvPr id="0" name=""/>
        <dsp:cNvSpPr/>
      </dsp:nvSpPr>
      <dsp:spPr>
        <a:xfrm>
          <a:off x="533187" y="1103354"/>
          <a:ext cx="1289721" cy="223836"/>
        </a:xfrm>
        <a:custGeom>
          <a:avLst/>
          <a:gdLst/>
          <a:ahLst/>
          <a:cxnLst/>
          <a:rect l="0" t="0" r="0" b="0"/>
          <a:pathLst>
            <a:path>
              <a:moveTo>
                <a:pt x="1289721" y="0"/>
              </a:moveTo>
              <a:lnTo>
                <a:pt x="1289721" y="111918"/>
              </a:lnTo>
              <a:lnTo>
                <a:pt x="0" y="111918"/>
              </a:lnTo>
              <a:lnTo>
                <a:pt x="0" y="2238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97ECBA-6436-4AD2-B441-F7827647AF88}">
      <dsp:nvSpPr>
        <dsp:cNvPr id="0" name=""/>
        <dsp:cNvSpPr/>
      </dsp:nvSpPr>
      <dsp:spPr>
        <a:xfrm>
          <a:off x="1289966" y="570412"/>
          <a:ext cx="1065885" cy="532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SIEM</a:t>
          </a:r>
          <a:endParaRPr lang="cs-CZ" sz="2300" kern="1200" dirty="0"/>
        </a:p>
      </dsp:txBody>
      <dsp:txXfrm>
        <a:off x="1289966" y="570412"/>
        <a:ext cx="1065885" cy="532942"/>
      </dsp:txXfrm>
    </dsp:sp>
    <dsp:sp modelId="{92281ABE-8216-4C3B-B54F-47BB0A3192CC}">
      <dsp:nvSpPr>
        <dsp:cNvPr id="0" name=""/>
        <dsp:cNvSpPr/>
      </dsp:nvSpPr>
      <dsp:spPr>
        <a:xfrm>
          <a:off x="244" y="1327191"/>
          <a:ext cx="1065885" cy="532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Firewall</a:t>
          </a:r>
          <a:endParaRPr lang="cs-CZ" sz="2300" kern="1200" dirty="0"/>
        </a:p>
      </dsp:txBody>
      <dsp:txXfrm>
        <a:off x="244" y="1327191"/>
        <a:ext cx="1065885" cy="532942"/>
      </dsp:txXfrm>
    </dsp:sp>
    <dsp:sp modelId="{049A0A0D-6750-4F7B-A1BB-375DB4333F62}">
      <dsp:nvSpPr>
        <dsp:cNvPr id="0" name=""/>
        <dsp:cNvSpPr/>
      </dsp:nvSpPr>
      <dsp:spPr>
        <a:xfrm>
          <a:off x="1289966" y="1327191"/>
          <a:ext cx="1065885" cy="532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IPS</a:t>
          </a:r>
          <a:endParaRPr lang="cs-CZ" sz="2300" kern="1200" dirty="0"/>
        </a:p>
      </dsp:txBody>
      <dsp:txXfrm>
        <a:off x="1289966" y="1327191"/>
        <a:ext cx="1065885" cy="532942"/>
      </dsp:txXfrm>
    </dsp:sp>
    <dsp:sp modelId="{A72DF11E-EE1E-44D1-BE76-9F2762E22E90}">
      <dsp:nvSpPr>
        <dsp:cNvPr id="0" name=""/>
        <dsp:cNvSpPr/>
      </dsp:nvSpPr>
      <dsp:spPr>
        <a:xfrm>
          <a:off x="2579688" y="1327191"/>
          <a:ext cx="1065885" cy="5329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NBA</a:t>
          </a:r>
          <a:endParaRPr lang="cs-CZ" sz="2300" kern="1200" dirty="0"/>
        </a:p>
      </dsp:txBody>
      <dsp:txXfrm>
        <a:off x="2579688" y="1327191"/>
        <a:ext cx="1065885" cy="532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CDB20-8FBE-430C-8C11-F31369CB0F87}" type="datetimeFigureOut">
              <a:rPr lang="cs-CZ" smtClean="0"/>
              <a:pPr/>
              <a:t>30.4.11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4DF83-E64E-443D-9BAF-63C984C262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124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4DF83-E64E-443D-9BAF-63C984C262B1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4DF83-E64E-443D-9BAF-63C984C262B1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4DF83-E64E-443D-9BAF-63C984C262B1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4DF83-E64E-443D-9BAF-63C984C262B1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32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4DF83-E64E-443D-9BAF-63C984C262B1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40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07AB-2DDC-4586-8CE9-EACF585EF82E}" type="datetimeFigureOut">
              <a:rPr lang="cs-CZ" smtClean="0"/>
              <a:pPr/>
              <a:t>30.4.11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92BE-96F6-4606-9631-47D02772C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07AB-2DDC-4586-8CE9-EACF585EF82E}" type="datetimeFigureOut">
              <a:rPr lang="cs-CZ" smtClean="0"/>
              <a:pPr/>
              <a:t>30.4.11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92BE-96F6-4606-9631-47D02772C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07AB-2DDC-4586-8CE9-EACF585EF82E}" type="datetimeFigureOut">
              <a:rPr lang="cs-CZ" smtClean="0"/>
              <a:pPr/>
              <a:t>30.4.11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92BE-96F6-4606-9631-47D02772C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07AB-2DDC-4586-8CE9-EACF585EF82E}" type="datetimeFigureOut">
              <a:rPr lang="cs-CZ" smtClean="0"/>
              <a:pPr/>
              <a:t>30.4.11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92BE-96F6-4606-9631-47D02772C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7600"/>
            <a:ext cx="2133600" cy="365125"/>
          </a:xfrm>
        </p:spPr>
        <p:txBody>
          <a:bodyPr/>
          <a:lstStyle>
            <a:lvl1pPr>
              <a:defRPr sz="1200"/>
            </a:lvl1pPr>
          </a:lstStyle>
          <a:p>
            <a:fld id="{B5EB07AB-2DDC-4586-8CE9-EACF585EF82E}" type="datetimeFigureOut">
              <a:rPr lang="cs-CZ" smtClean="0"/>
              <a:pPr/>
              <a:t>30.4.11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92BE-96F6-4606-9631-47D02772C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07AB-2DDC-4586-8CE9-EACF585EF82E}" type="datetimeFigureOut">
              <a:rPr lang="cs-CZ" smtClean="0"/>
              <a:pPr/>
              <a:t>30.4.11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92BE-96F6-4606-9631-47D02772C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07AB-2DDC-4586-8CE9-EACF585EF82E}" type="datetimeFigureOut">
              <a:rPr lang="cs-CZ" smtClean="0"/>
              <a:pPr/>
              <a:t>30.4.11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92BE-96F6-4606-9631-47D02772CF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07AB-2DDC-4586-8CE9-EACF585EF82E}" type="datetimeFigureOut">
              <a:rPr lang="cs-CZ" smtClean="0"/>
              <a:pPr/>
              <a:t>30.4.11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92BE-96F6-4606-9631-47D02772C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07AB-2DDC-4586-8CE9-EACF585EF82E}" type="datetimeFigureOut">
              <a:rPr lang="cs-CZ" smtClean="0"/>
              <a:pPr/>
              <a:t>30.4.11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92BE-96F6-4606-9631-47D02772C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07AB-2DDC-4586-8CE9-EACF585EF82E}" type="datetimeFigureOut">
              <a:rPr lang="cs-CZ" smtClean="0"/>
              <a:pPr/>
              <a:t>30.4.11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92BE-96F6-4606-9631-47D02772C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07AB-2DDC-4586-8CE9-EACF585EF82E}" type="datetimeFigureOut">
              <a:rPr lang="cs-CZ" smtClean="0"/>
              <a:pPr/>
              <a:t>30.4.11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92BE-96F6-4606-9631-47D02772C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07AB-2DDC-4586-8CE9-EACF585EF82E}" type="datetimeFigureOut">
              <a:rPr lang="cs-CZ" smtClean="0"/>
              <a:pPr/>
              <a:t>30.4.11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92BE-96F6-4606-9631-47D02772C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69231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Titulek 1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7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Titulek 2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C92BE-96F6-4606-9631-47D02772CFB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advaict.com" TargetMode="External"/><Relationship Id="rId3" Type="http://schemas.openxmlformats.org/officeDocument/2006/relationships/image" Target="../media/image6.png"/><Relationship Id="rId5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4" Type="http://schemas.openxmlformats.org/officeDocument/2006/relationships/image" Target="../media/image8.png"/><Relationship Id="rId10" Type="http://schemas.openxmlformats.org/officeDocument/2006/relationships/diagramColors" Target="../diagrams/colors1.xml"/><Relationship Id="rId5" Type="http://schemas.openxmlformats.org/officeDocument/2006/relationships/image" Target="../media/image9.png"/><Relationship Id="rId7" Type="http://schemas.openxmlformats.org/officeDocument/2006/relationships/diagramData" Target="../diagrams/data1.xml"/><Relationship Id="rId11" Type="http://schemas.microsoft.com/office/2007/relationships/diagramDrawing" Target="../diagrams/drawing1.xml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9" Type="http://schemas.openxmlformats.org/officeDocument/2006/relationships/diagramQuickStyle" Target="../diagrams/quickStyle1.xml"/><Relationship Id="rId3" Type="http://schemas.openxmlformats.org/officeDocument/2006/relationships/image" Target="../media/image7.png"/><Relationship Id="rId6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2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5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6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sablona_P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464402"/>
          </a:xfrm>
          <a:prstGeom prst="rect">
            <a:avLst/>
          </a:prstGeom>
        </p:spPr>
      </p:pic>
      <p:pic>
        <p:nvPicPr>
          <p:cNvPr id="4" name="Obrázek 2" descr="logo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60232" y="5577805"/>
            <a:ext cx="2062733" cy="384912"/>
          </a:xfrm>
          <a:prstGeom prst="rect">
            <a:avLst/>
          </a:prstGeom>
        </p:spPr>
      </p:pic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23528" y="3933056"/>
            <a:ext cx="6224736" cy="576064"/>
          </a:xfrm>
        </p:spPr>
        <p:txBody>
          <a:bodyPr>
            <a:noAutofit/>
          </a:bodyPr>
          <a:lstStyle/>
          <a:p>
            <a:pPr algn="l"/>
            <a:r>
              <a:rPr lang="cs-CZ" sz="1800" dirty="0" smtClean="0"/>
              <a:t>Projekt Expanze na US trh</a:t>
            </a:r>
          </a:p>
          <a:p>
            <a:pPr algn="l"/>
            <a:r>
              <a:rPr lang="cs-CZ" sz="1800" dirty="0" err="1" smtClean="0"/>
              <a:t>adVENTURE</a:t>
            </a:r>
            <a:r>
              <a:rPr lang="cs-CZ" sz="1800" dirty="0" smtClean="0"/>
              <a:t>, 19.5.2011, Praha </a:t>
            </a:r>
            <a:endParaRPr lang="cs-CZ" sz="1800" dirty="0"/>
          </a:p>
        </p:txBody>
      </p:sp>
      <p:pic>
        <p:nvPicPr>
          <p:cNvPr id="7" name="Obrázek 6" descr="A-zna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79636" y="908720"/>
            <a:ext cx="2211240" cy="1975257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300764" y="2802539"/>
            <a:ext cx="42082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 smtClean="0">
                <a:solidFill>
                  <a:srgbClr val="00225B"/>
                </a:solidFill>
                <a:latin typeface="Arial" pitchFamily="34" charset="0"/>
                <a:ea typeface="Arial" pitchFamily="34" charset="0"/>
                <a:cs typeface="Times New Roman" pitchFamily="18" charset="0"/>
              </a:rPr>
              <a:t>Správa IT infrastruktury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225B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: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 smtClean="0">
                <a:solidFill>
                  <a:srgbClr val="0076BD"/>
                </a:solidFill>
                <a:latin typeface="Arial" pitchFamily="34" charset="0"/>
                <a:ea typeface="Arial" pitchFamily="34" charset="0"/>
                <a:cs typeface="Times New Roman" pitchFamily="18" charset="0"/>
              </a:rPr>
              <a:t>l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76BD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épe, snadněji, bezpečněji</a:t>
            </a:r>
            <a:r>
              <a:rPr kumimoji="0" lang="cs-CZ" sz="2000" b="0" i="0" u="none" strike="noStrike" cap="none" normalizeH="0" dirty="0" smtClean="0">
                <a:ln>
                  <a:noFill/>
                </a:ln>
                <a:solidFill>
                  <a:srgbClr val="0076BD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 a levněji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Tým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Ladislav </a:t>
            </a:r>
            <a:r>
              <a:rPr lang="cs-CZ" b="1" dirty="0" err="1" smtClean="0"/>
              <a:t>Chodák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smtClean="0"/>
              <a:t>spoluzakladatel, člen představenstva, více než 25 let zkušeností v oblasti businessu, strategický partner</a:t>
            </a:r>
          </a:p>
          <a:p>
            <a:r>
              <a:rPr lang="cs-CZ" b="1" dirty="0"/>
              <a:t>Pavel </a:t>
            </a:r>
            <a:r>
              <a:rPr lang="cs-CZ" b="1" dirty="0" smtClean="0"/>
              <a:t>Minařík</a:t>
            </a:r>
            <a:r>
              <a:rPr lang="cs-CZ" dirty="0" smtClean="0"/>
              <a:t> </a:t>
            </a:r>
            <a:r>
              <a:rPr lang="cs-CZ"/>
              <a:t>– </a:t>
            </a:r>
            <a:r>
              <a:rPr lang="cs-CZ" smtClean="0"/>
              <a:t>spoluzakladatel</a:t>
            </a:r>
            <a:r>
              <a:rPr lang="cs-CZ" dirty="0" smtClean="0"/>
              <a:t>, </a:t>
            </a:r>
            <a:r>
              <a:rPr lang="cs-CZ" dirty="0"/>
              <a:t>CEO, </a:t>
            </a:r>
            <a:r>
              <a:rPr lang="cs-CZ" dirty="0" smtClean="0"/>
              <a:t>více než 10 let zkušeností ve vývoji SW</a:t>
            </a:r>
          </a:p>
          <a:p>
            <a:r>
              <a:rPr lang="cs-CZ" b="1" dirty="0"/>
              <a:t>Leonard </a:t>
            </a:r>
            <a:r>
              <a:rPr lang="cs-CZ" b="1" dirty="0" err="1" smtClean="0"/>
              <a:t>Walletzký</a:t>
            </a:r>
            <a:r>
              <a:rPr lang="cs-CZ" dirty="0" smtClean="0"/>
              <a:t> </a:t>
            </a:r>
            <a:r>
              <a:rPr lang="cs-CZ" dirty="0"/>
              <a:t>– CFO, </a:t>
            </a:r>
            <a:r>
              <a:rPr lang="cs-CZ" dirty="0" smtClean="0"/>
              <a:t>více než 10 let v oblasti řízení financí</a:t>
            </a:r>
          </a:p>
          <a:p>
            <a:r>
              <a:rPr lang="cs-CZ" b="1" dirty="0" smtClean="0"/>
              <a:t>Petr </a:t>
            </a:r>
            <a:r>
              <a:rPr lang="cs-CZ" b="1" dirty="0" err="1" smtClean="0"/>
              <a:t>Škrla</a:t>
            </a:r>
            <a:r>
              <a:rPr lang="cs-CZ" b="1" dirty="0" smtClean="0"/>
              <a:t> </a:t>
            </a:r>
            <a:r>
              <a:rPr lang="cs-CZ" dirty="0" smtClean="0"/>
              <a:t>– CBO, více než 20 let v oblasti řízení obchodu</a:t>
            </a:r>
            <a:endParaRPr lang="cs-CZ" dirty="0"/>
          </a:p>
        </p:txBody>
      </p:sp>
      <p:sp>
        <p:nvSpPr>
          <p:cNvPr id="4" name="TextBox 3"/>
          <p:cNvSpPr txBox="1"/>
          <p:nvPr/>
        </p:nvSpPr>
        <p:spPr>
          <a:xfrm>
            <a:off x="863600" y="8636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548680"/>
            <a:ext cx="822960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Představení členů</a:t>
            </a: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týmu</a:t>
            </a:r>
          </a:p>
        </p:txBody>
      </p:sp>
    </p:spTree>
    <p:extLst>
      <p:ext uri="{BB962C8B-B14F-4D97-AF65-F5344CB8AC3E}">
        <p14:creationId xmlns:p14="http://schemas.microsoft.com/office/powerpoint/2010/main" val="888547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Expanze do 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Požadovaná investice</a:t>
            </a:r>
          </a:p>
          <a:p>
            <a:pPr lvl="1"/>
            <a:r>
              <a:rPr lang="cs-CZ" dirty="0" smtClean="0"/>
              <a:t>5 mil. USD</a:t>
            </a:r>
            <a:endParaRPr lang="cs-CZ" dirty="0" smtClean="0"/>
          </a:p>
          <a:p>
            <a:pPr lvl="1"/>
            <a:r>
              <a:rPr lang="cs-CZ" dirty="0" smtClean="0"/>
              <a:t>Marketingové a obchodní aktivity pro ADS</a:t>
            </a:r>
          </a:p>
          <a:p>
            <a:r>
              <a:rPr lang="cs-CZ" dirty="0" smtClean="0"/>
              <a:t>Do konce 2011</a:t>
            </a:r>
          </a:p>
          <a:p>
            <a:pPr lvl="1"/>
            <a:r>
              <a:rPr lang="cs-CZ" dirty="0" smtClean="0"/>
              <a:t>Příjmy</a:t>
            </a:r>
            <a:r>
              <a:rPr lang="cs-CZ" dirty="0" smtClean="0"/>
              <a:t>: 500,000 USD</a:t>
            </a:r>
            <a:endParaRPr lang="cs-CZ" dirty="0" smtClean="0"/>
          </a:p>
          <a:p>
            <a:pPr lvl="1"/>
            <a:r>
              <a:rPr lang="cs-CZ" dirty="0" smtClean="0"/>
              <a:t>Výdaje: </a:t>
            </a:r>
            <a:r>
              <a:rPr lang="cs-CZ" dirty="0" smtClean="0"/>
              <a:t>200,000 USD</a:t>
            </a:r>
            <a:endParaRPr lang="cs-CZ" dirty="0" smtClean="0"/>
          </a:p>
          <a:p>
            <a:r>
              <a:rPr lang="cs-CZ" dirty="0" smtClean="0">
                <a:latin typeface="Lucida Sans Unicode" charset="0"/>
              </a:rPr>
              <a:t>Předpokládaný obrat</a:t>
            </a:r>
          </a:p>
          <a:p>
            <a:pPr lvl="1"/>
            <a:r>
              <a:rPr lang="en-US" dirty="0" smtClean="0"/>
              <a:t>50 </a:t>
            </a:r>
            <a:r>
              <a:rPr lang="en-US" dirty="0"/>
              <a:t>mil. USD </a:t>
            </a:r>
            <a:r>
              <a:rPr lang="en-US" dirty="0" err="1"/>
              <a:t>ročně</a:t>
            </a:r>
            <a:r>
              <a:rPr lang="en-US" dirty="0"/>
              <a:t> do </a:t>
            </a:r>
            <a:r>
              <a:rPr lang="en-US" dirty="0" smtClean="0"/>
              <a:t>5-ti </a:t>
            </a:r>
            <a:r>
              <a:rPr lang="en-US" dirty="0"/>
              <a:t>let</a:t>
            </a:r>
            <a:endParaRPr lang="cs-CZ" dirty="0" smtClean="0">
              <a:latin typeface="Lucida Sans Unicode" charset="0"/>
            </a:endParaRPr>
          </a:p>
          <a:p>
            <a:r>
              <a:rPr lang="cs-CZ" dirty="0" smtClean="0"/>
              <a:t>Nabízíme</a:t>
            </a:r>
          </a:p>
          <a:p>
            <a:pPr lvl="1"/>
            <a:r>
              <a:rPr lang="cs-CZ" dirty="0"/>
              <a:t>4</a:t>
            </a:r>
            <a:r>
              <a:rPr lang="cs-CZ" dirty="0" smtClean="0"/>
              <a:t>0% podíl v US společnosti</a:t>
            </a:r>
            <a:endParaRPr lang="cs-CZ" dirty="0"/>
          </a:p>
        </p:txBody>
      </p:sp>
      <p:sp>
        <p:nvSpPr>
          <p:cNvPr id="4" name="TextBox 3"/>
          <p:cNvSpPr txBox="1"/>
          <p:nvPr/>
        </p:nvSpPr>
        <p:spPr>
          <a:xfrm>
            <a:off x="863600" y="8636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548680"/>
            <a:ext cx="822960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noProof="0" dirty="0" smtClean="0">
                <a:latin typeface="+mj-lt"/>
                <a:ea typeface="+mj-ea"/>
                <a:cs typeface="+mj-cs"/>
              </a:rPr>
              <a:t>V číslech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230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2208"/>
            <a:ext cx="5770984" cy="218884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None/>
            </a:pPr>
            <a:endParaRPr lang="cs-CZ" sz="1400" dirty="0" smtClean="0"/>
          </a:p>
          <a:p>
            <a:pPr>
              <a:spcBef>
                <a:spcPts val="600"/>
              </a:spcBef>
              <a:buNone/>
            </a:pPr>
            <a:r>
              <a:rPr lang="cs-CZ" sz="1400" b="1" dirty="0" err="1" smtClean="0"/>
              <a:t>AdvaICT</a:t>
            </a:r>
            <a:r>
              <a:rPr lang="cs-CZ" sz="1400" b="1" dirty="0" smtClean="0"/>
              <a:t>, a. s.</a:t>
            </a:r>
          </a:p>
          <a:p>
            <a:pPr>
              <a:spcBef>
                <a:spcPts val="600"/>
              </a:spcBef>
              <a:buNone/>
            </a:pPr>
            <a:r>
              <a:rPr lang="cs-CZ" sz="1400" dirty="0" err="1" smtClean="0"/>
              <a:t>Jundrovská</a:t>
            </a:r>
            <a:r>
              <a:rPr lang="cs-CZ" sz="1400" dirty="0" smtClean="0"/>
              <a:t> 618/31, 624 00 Brno</a:t>
            </a:r>
          </a:p>
          <a:p>
            <a:pPr>
              <a:spcBef>
                <a:spcPts val="600"/>
              </a:spcBef>
              <a:buNone/>
            </a:pPr>
            <a:r>
              <a:rPr lang="cs-CZ" sz="1400" dirty="0" smtClean="0"/>
              <a:t>tel.: +420 511 112 170</a:t>
            </a:r>
          </a:p>
          <a:p>
            <a:pPr>
              <a:spcBef>
                <a:spcPts val="600"/>
              </a:spcBef>
              <a:buNone/>
            </a:pPr>
            <a:r>
              <a:rPr lang="cs-CZ" sz="1400" b="1" dirty="0" err="1" smtClean="0">
                <a:solidFill>
                  <a:schemeClr val="accent2"/>
                </a:solidFill>
                <a:hlinkClick r:id="rId2"/>
              </a:rPr>
              <a:t>info</a:t>
            </a:r>
            <a:r>
              <a:rPr lang="cs-CZ" sz="1400" b="1" dirty="0" smtClean="0">
                <a:solidFill>
                  <a:schemeClr val="accent2"/>
                </a:solidFill>
                <a:hlinkClick r:id="rId2"/>
              </a:rPr>
              <a:t>@</a:t>
            </a:r>
            <a:r>
              <a:rPr lang="cs-CZ" sz="1400" b="1" dirty="0" err="1" smtClean="0">
                <a:solidFill>
                  <a:schemeClr val="accent2"/>
                </a:solidFill>
                <a:hlinkClick r:id="rId2"/>
              </a:rPr>
              <a:t>advaict.com</a:t>
            </a:r>
            <a:r>
              <a:rPr lang="cs-CZ" sz="1400" dirty="0" smtClean="0"/>
              <a:t>, </a:t>
            </a:r>
            <a:r>
              <a:rPr lang="cs-CZ" sz="1400" b="1" dirty="0" smtClean="0">
                <a:solidFill>
                  <a:schemeClr val="accent2"/>
                </a:solidFill>
              </a:rPr>
              <a:t>www.</a:t>
            </a:r>
            <a:r>
              <a:rPr lang="cs-CZ" sz="1400" b="1" dirty="0" err="1" smtClean="0">
                <a:solidFill>
                  <a:schemeClr val="accent2"/>
                </a:solidFill>
              </a:rPr>
              <a:t>advaict.com</a:t>
            </a:r>
            <a:endParaRPr lang="cs-CZ" sz="1400" b="1" dirty="0" smtClean="0">
              <a:solidFill>
                <a:schemeClr val="accent2"/>
              </a:solidFill>
            </a:endParaRPr>
          </a:p>
        </p:txBody>
      </p:sp>
      <p:pic>
        <p:nvPicPr>
          <p:cNvPr id="9" name="Obrázek 8" descr="A-zna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0919" y="4005064"/>
            <a:ext cx="1542161" cy="1377582"/>
          </a:xfrm>
          <a:prstGeom prst="rect">
            <a:avLst/>
          </a:prstGeom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076239" y="5412213"/>
            <a:ext cx="29915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rgbClr val="00225B"/>
                </a:solidFill>
                <a:latin typeface="Arial" pitchFamily="34" charset="0"/>
                <a:ea typeface="Arial" pitchFamily="34" charset="0"/>
                <a:cs typeface="Times New Roman" pitchFamily="18" charset="0"/>
              </a:rPr>
              <a:t>Správa IT infrastruktury:</a:t>
            </a: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rgbClr val="0076BD"/>
                </a:solidFill>
                <a:latin typeface="Arial" pitchFamily="34" charset="0"/>
                <a:ea typeface="Arial" pitchFamily="34" charset="0"/>
                <a:cs typeface="Times New Roman" pitchFamily="18" charset="0"/>
              </a:rPr>
              <a:t>lépe, snadněji, bezpečněji a levněji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D:\TVORBA\AdavICT\sablona_wor\img\paticka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6443760"/>
            <a:ext cx="9144000" cy="413899"/>
          </a:xfrm>
          <a:prstGeom prst="rect">
            <a:avLst/>
          </a:prstGeom>
          <a:noFill/>
        </p:spPr>
      </p:pic>
      <p:pic>
        <p:nvPicPr>
          <p:cNvPr id="10" name="Obrázek 9" descr="modra_sipk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183844"/>
            <a:ext cx="8172400" cy="1228932"/>
          </a:xfrm>
          <a:prstGeom prst="rect">
            <a:avLst/>
          </a:prstGeom>
        </p:spPr>
      </p:pic>
      <p:sp>
        <p:nvSpPr>
          <p:cNvPr id="13" name="Nadpis 1"/>
          <p:cNvSpPr txBox="1">
            <a:spLocks/>
          </p:cNvSpPr>
          <p:nvPr/>
        </p:nvSpPr>
        <p:spPr>
          <a:xfrm>
            <a:off x="457200" y="404664"/>
            <a:ext cx="8229600" cy="4949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Kontakt</a:t>
            </a: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137720" y="1628800"/>
            <a:ext cx="3538736" cy="21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endParaRPr lang="cs-CZ" sz="1400" dirty="0" smtClean="0"/>
          </a:p>
          <a:p>
            <a:pPr>
              <a:spcBef>
                <a:spcPts val="600"/>
              </a:spcBef>
              <a:buFontTx/>
              <a:buNone/>
            </a:pPr>
            <a:r>
              <a:rPr lang="cs-CZ" sz="1400" b="1" dirty="0" smtClean="0"/>
              <a:t>Zdeněk Vrbka</a:t>
            </a:r>
          </a:p>
          <a:p>
            <a:pPr>
              <a:spcBef>
                <a:spcPts val="600"/>
              </a:spcBef>
              <a:buNone/>
            </a:pPr>
            <a:r>
              <a:rPr lang="cs-CZ" sz="1400" dirty="0" err="1" smtClean="0"/>
              <a:t>Account</a:t>
            </a:r>
            <a:r>
              <a:rPr lang="cs-CZ" sz="1400" dirty="0" smtClean="0"/>
              <a:t>/Marketing </a:t>
            </a:r>
            <a:r>
              <a:rPr lang="cs-CZ" sz="1400" dirty="0" err="1" smtClean="0"/>
              <a:t>Manager</a:t>
            </a:r>
            <a:endParaRPr lang="cs-CZ" sz="1400" dirty="0" smtClean="0"/>
          </a:p>
          <a:p>
            <a:pPr>
              <a:spcBef>
                <a:spcPts val="600"/>
              </a:spcBef>
              <a:buNone/>
            </a:pPr>
            <a:r>
              <a:rPr lang="cs-CZ" sz="1400" dirty="0" smtClean="0"/>
              <a:t>tel.: +420 </a:t>
            </a:r>
            <a:r>
              <a:rPr lang="en-US" sz="1400" dirty="0"/>
              <a:t>739 865 </a:t>
            </a:r>
            <a:r>
              <a:rPr lang="en-US" sz="1400" dirty="0" smtClean="0"/>
              <a:t>333</a:t>
            </a:r>
            <a:r>
              <a:rPr lang="cs-CZ" sz="1400" dirty="0" smtClean="0"/>
              <a:t> 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cs-CZ" sz="1400" b="1" dirty="0">
                <a:solidFill>
                  <a:schemeClr val="accent2"/>
                </a:solidFill>
                <a:hlinkClick r:id="rId2"/>
              </a:rPr>
              <a:t>z</a:t>
            </a:r>
            <a:r>
              <a:rPr lang="cs-CZ" sz="1400" b="1" dirty="0" smtClean="0">
                <a:solidFill>
                  <a:schemeClr val="accent2"/>
                </a:solidFill>
                <a:hlinkClick r:id="rId2"/>
              </a:rPr>
              <a:t>denek.vrbka@advaict.com</a:t>
            </a:r>
            <a:endParaRPr lang="cs-CZ" sz="14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head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5041" cy="1124744"/>
          </a:xfrm>
          <a:prstGeom prst="rect">
            <a:avLst/>
          </a:prstGeom>
        </p:spPr>
      </p:pic>
      <p:pic>
        <p:nvPicPr>
          <p:cNvPr id="7" name="Picture 4" descr="D:\TVORBA\AdavICT\sablona_wor\img\patick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6443760"/>
            <a:ext cx="9144000" cy="413899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7308304" y="6453336"/>
            <a:ext cx="1680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www.</a:t>
            </a:r>
            <a:r>
              <a:rPr lang="cs-CZ" sz="1400" b="1" dirty="0" err="1" smtClean="0">
                <a:solidFill>
                  <a:schemeClr val="bg1"/>
                </a:solidFill>
              </a:rPr>
              <a:t>advaict.com</a:t>
            </a:r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9" name="Obrázek 8" descr="he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44000" cy="620688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467544" y="44624"/>
            <a:ext cx="8229600" cy="4949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Představení	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67544" y="548680"/>
            <a:ext cx="822960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dirty="0" smtClean="0">
                <a:latin typeface="+mj-lt"/>
                <a:ea typeface="+mj-ea"/>
                <a:cs typeface="+mj-cs"/>
              </a:rPr>
              <a:t>S</a:t>
            </a:r>
            <a:r>
              <a:rPr lang="en-US" dirty="0" smtClean="0">
                <a:latin typeface="+mj-lt"/>
                <a:ea typeface="+mj-ea"/>
                <a:cs typeface="+mj-cs"/>
              </a:rPr>
              <a:t>pole</a:t>
            </a:r>
            <a:r>
              <a:rPr lang="cs-CZ" dirty="0" err="1" smtClean="0">
                <a:latin typeface="+mj-lt"/>
                <a:ea typeface="+mj-ea"/>
                <a:cs typeface="+mj-cs"/>
              </a:rPr>
              <a:t>čnosti</a:t>
            </a:r>
            <a:r>
              <a:rPr lang="cs-CZ" dirty="0" smtClean="0">
                <a:latin typeface="+mj-lt"/>
                <a:ea typeface="+mj-ea"/>
                <a:cs typeface="+mj-cs"/>
              </a:rPr>
              <a:t> AdvaICT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457200" y="1744216"/>
            <a:ext cx="6563072" cy="218884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Blip>
                <a:blip r:embed="rId5"/>
              </a:buBlip>
            </a:pPr>
            <a:r>
              <a:rPr lang="cs-CZ" sz="1800" dirty="0" smtClean="0"/>
              <a:t>Založena 2006</a:t>
            </a:r>
          </a:p>
          <a:p>
            <a:pPr>
              <a:spcBef>
                <a:spcPts val="600"/>
              </a:spcBef>
              <a:buBlip>
                <a:blip r:embed="rId5"/>
              </a:buBlip>
            </a:pPr>
            <a:r>
              <a:rPr lang="cs-CZ" sz="1800" dirty="0" smtClean="0"/>
              <a:t>Oblast působení – monitoring počítačových sítí</a:t>
            </a:r>
          </a:p>
          <a:p>
            <a:pPr>
              <a:spcBef>
                <a:spcPts val="600"/>
              </a:spcBef>
              <a:buBlip>
                <a:blip r:embed="rId5"/>
              </a:buBlip>
            </a:pPr>
            <a:r>
              <a:rPr lang="cs-CZ" sz="1800" dirty="0" smtClean="0"/>
              <a:t>Produkty na trhu od 03</a:t>
            </a:r>
            <a:r>
              <a:rPr lang="en-US" sz="1800" dirty="0" smtClean="0"/>
              <a:t>/2010</a:t>
            </a:r>
            <a:endParaRPr lang="cs-CZ" sz="1800" dirty="0" smtClean="0"/>
          </a:p>
          <a:p>
            <a:pPr>
              <a:spcBef>
                <a:spcPts val="600"/>
              </a:spcBef>
              <a:buBlip>
                <a:blip r:embed="rId5"/>
              </a:buBlip>
            </a:pPr>
            <a:r>
              <a:rPr lang="en-US" sz="1800" dirty="0" smtClean="0"/>
              <a:t>Po </a:t>
            </a:r>
            <a:r>
              <a:rPr lang="cs-CZ" sz="1800" dirty="0" smtClean="0"/>
              <a:t>prvním roce prodeje produktů a služeb obrat 7 mil. Kč</a:t>
            </a:r>
          </a:p>
          <a:p>
            <a:pPr>
              <a:spcBef>
                <a:spcPts val="600"/>
              </a:spcBef>
            </a:pPr>
            <a:r>
              <a:rPr lang="cs-CZ" sz="1800" dirty="0"/>
              <a:t>Ocenění v soutěži Inovace roku 2010</a:t>
            </a:r>
          </a:p>
        </p:txBody>
      </p:sp>
      <p:pic>
        <p:nvPicPr>
          <p:cNvPr id="13" name="Obrázek 1" descr="pruhy_title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717032"/>
            <a:ext cx="7267916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5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Market </a:t>
            </a:r>
            <a:r>
              <a:rPr lang="cs-CZ" dirty="0" err="1" smtClean="0"/>
              <a:t>overview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85860"/>
            <a:ext cx="5214974" cy="4597401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Size</a:t>
            </a:r>
            <a:r>
              <a:rPr lang="en-US" sz="2000" dirty="0" smtClean="0"/>
              <a:t> - $ 300M</a:t>
            </a:r>
            <a:endParaRPr lang="cs-CZ" sz="2000" dirty="0" smtClean="0"/>
          </a:p>
          <a:p>
            <a:r>
              <a:rPr lang="cs-CZ" sz="2000" dirty="0" err="1" smtClean="0"/>
              <a:t>Growth</a:t>
            </a:r>
            <a:r>
              <a:rPr lang="en-US" sz="2000" dirty="0" smtClean="0"/>
              <a:t> – 30%</a:t>
            </a:r>
            <a:endParaRPr lang="cs-CZ" sz="2000" dirty="0" smtClean="0"/>
          </a:p>
          <a:p>
            <a:r>
              <a:rPr lang="cs-CZ" sz="2000" dirty="0" err="1" smtClean="0"/>
              <a:t>Assessment</a:t>
            </a:r>
            <a:r>
              <a:rPr lang="en-US" sz="2000" dirty="0" smtClean="0"/>
              <a:t> – big space, room to establish presence</a:t>
            </a:r>
            <a:endParaRPr lang="cs-CZ" sz="2000" dirty="0" smtClean="0"/>
          </a:p>
          <a:p>
            <a:endParaRPr lang="cs-CZ" sz="2000" dirty="0" smtClean="0"/>
          </a:p>
          <a:p>
            <a:endParaRPr lang="en-US" sz="2000" dirty="0" smtClean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3000372"/>
            <a:ext cx="4614866" cy="3125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NBA technologies monitor network traffic for unknown or unusual deviations from normal patterns that might indicate zero-day exploits and malware for which signatures have not yet been developed.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Aberdeen Group, Network Behavior Analysis: Protecting By Preventing, 2009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 behavior analysis tools provide detailed analysis of network traffic and may help in proactively detecting network threats.</a:t>
            </a:r>
            <a:endParaRPr kumimoji="0" 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Gartner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Network </a:t>
            </a:r>
            <a:r>
              <a:rPr kumimoji="0" 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Behavior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Analysis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Market </a:t>
            </a:r>
            <a:r>
              <a:rPr kumimoji="0" 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2010</a:t>
            </a:r>
          </a:p>
        </p:txBody>
      </p:sp>
      <p:graphicFrame>
        <p:nvGraphicFramePr>
          <p:cNvPr id="6" name="Graf 5"/>
          <p:cNvGraphicFramePr/>
          <p:nvPr/>
        </p:nvGraphicFramePr>
        <p:xfrm>
          <a:off x="5286380" y="1285860"/>
          <a:ext cx="364330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9569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hea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25041" cy="1124744"/>
          </a:xfrm>
          <a:prstGeom prst="rect">
            <a:avLst/>
          </a:prstGeom>
        </p:spPr>
      </p:pic>
      <p:pic>
        <p:nvPicPr>
          <p:cNvPr id="7" name="Picture 4" descr="D:\TVORBA\AdavICT\sablona_wor\img\paticka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6443760"/>
            <a:ext cx="9144000" cy="413899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7308304" y="6453336"/>
            <a:ext cx="1680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www.</a:t>
            </a:r>
            <a:r>
              <a:rPr lang="cs-CZ" sz="1400" b="1" dirty="0" err="1" smtClean="0">
                <a:solidFill>
                  <a:schemeClr val="bg1"/>
                </a:solidFill>
              </a:rPr>
              <a:t>advaict.com</a:t>
            </a:r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9" name="Obrázek 8" descr="hea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0"/>
            <a:ext cx="9144000" cy="620688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467544" y="44624"/>
            <a:ext cx="8229600" cy="4949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Technologie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67544" y="548680"/>
            <a:ext cx="822960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dirty="0" smtClean="0">
                <a:latin typeface="+mj-lt"/>
                <a:ea typeface="+mj-ea"/>
                <a:cs typeface="+mj-cs"/>
              </a:rPr>
              <a:t>Network </a:t>
            </a:r>
            <a:r>
              <a:rPr lang="cs-CZ" dirty="0" err="1" smtClean="0">
                <a:latin typeface="+mj-lt"/>
                <a:ea typeface="+mj-ea"/>
                <a:cs typeface="+mj-cs"/>
              </a:rPr>
              <a:t>Behavior</a:t>
            </a:r>
            <a:r>
              <a:rPr lang="cs-CZ" dirty="0" smtClean="0">
                <a:latin typeface="+mj-lt"/>
                <a:ea typeface="+mj-ea"/>
                <a:cs typeface="+mj-cs"/>
              </a:rPr>
              <a:t> </a:t>
            </a:r>
            <a:r>
              <a:rPr lang="cs-CZ" dirty="0" err="1" smtClean="0">
                <a:latin typeface="+mj-lt"/>
                <a:ea typeface="+mj-ea"/>
                <a:cs typeface="+mj-cs"/>
              </a:rPr>
              <a:t>Analysis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Zástupný symbol pro obsah 7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269289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buBlip>
                <a:blip r:embed="rId6"/>
              </a:buBlip>
            </a:pPr>
            <a:r>
              <a:rPr lang="cs-CZ" sz="2800" dirty="0" smtClean="0"/>
              <a:t>Bezpečná síť</a:t>
            </a:r>
            <a:r>
              <a:rPr lang="en-US" sz="2800" dirty="0" smtClean="0"/>
              <a:t> =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800" dirty="0" smtClean="0"/>
              <a:t>Firewall + IPS + NBA</a:t>
            </a:r>
          </a:p>
          <a:p>
            <a:pPr lvl="1" algn="just"/>
            <a:r>
              <a:rPr lang="cs-CZ" sz="2000" dirty="0" smtClean="0"/>
              <a:t>Poté, co úspěšně nasadíte firewall a sytém detekce průniků, zvažte nasazení technologie NBA, která je schopná rozpoznat hrozby a chování neodhalitelné jinými systémy.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678634405"/>
              </p:ext>
            </p:extLst>
          </p:nvPr>
        </p:nvGraphicFramePr>
        <p:xfrm>
          <a:off x="755576" y="3861048"/>
          <a:ext cx="3645819" cy="2430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TextovéPole 14"/>
          <p:cNvSpPr txBox="1"/>
          <p:nvPr/>
        </p:nvSpPr>
        <p:spPr>
          <a:xfrm>
            <a:off x="571472" y="5800748"/>
            <a:ext cx="8001056" cy="6286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cs-CZ" sz="1200" dirty="0" smtClean="0"/>
              <a:t>Network </a:t>
            </a:r>
            <a:r>
              <a:rPr lang="cs-CZ" sz="1200" dirty="0" err="1" smtClean="0"/>
              <a:t>Behavior</a:t>
            </a:r>
            <a:r>
              <a:rPr lang="cs-CZ" sz="1200" dirty="0" smtClean="0"/>
              <a:t> </a:t>
            </a:r>
            <a:r>
              <a:rPr lang="en-US" sz="1200" dirty="0" smtClean="0"/>
              <a:t> </a:t>
            </a:r>
            <a:r>
              <a:rPr lang="cs-CZ" sz="1200" dirty="0" err="1" smtClean="0"/>
              <a:t>Analysis</a:t>
            </a:r>
            <a:r>
              <a:rPr lang="cs-CZ" sz="1200" dirty="0" smtClean="0"/>
              <a:t> Update</a:t>
            </a:r>
            <a:r>
              <a:rPr lang="en-US" sz="1200" dirty="0" smtClean="0"/>
              <a:t>, November , 2007</a:t>
            </a:r>
          </a:p>
          <a:p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Network Behavior Analysis: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Protecting by Predicting and Preventing, Aberdeen Research Group, November,  2009</a:t>
            </a:r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6" t="55034" r="6757" b="22998"/>
          <a:stretch/>
        </p:blipFill>
        <p:spPr bwMode="auto">
          <a:xfrm>
            <a:off x="5508104" y="4365104"/>
            <a:ext cx="2592288" cy="150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ástupný symbol pro obsah 7"/>
          <p:cNvSpPr txBox="1">
            <a:spLocks/>
          </p:cNvSpPr>
          <p:nvPr/>
        </p:nvSpPr>
        <p:spPr>
          <a:xfrm>
            <a:off x="4788024" y="1556792"/>
            <a:ext cx="3744416" cy="1944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 smtClean="0"/>
              <a:t>Přidaná hodnota</a:t>
            </a:r>
          </a:p>
          <a:p>
            <a:pPr lvl="1" algn="just"/>
            <a:endParaRPr lang="cs-CZ" sz="1900" dirty="0" smtClean="0"/>
          </a:p>
          <a:p>
            <a:pPr lvl="1" algn="just"/>
            <a:r>
              <a:rPr lang="cs-CZ" sz="1900" dirty="0" smtClean="0"/>
              <a:t>Umožňuje </a:t>
            </a:r>
            <a:r>
              <a:rPr lang="cs-CZ" sz="1900" dirty="0"/>
              <a:t>automatickou detekci problémů v síti a podezřelého chování</a:t>
            </a:r>
          </a:p>
          <a:p>
            <a:pPr lvl="1" algn="just"/>
            <a:r>
              <a:rPr lang="cs-CZ" sz="1900" dirty="0"/>
              <a:t>Poskytuje vhled do dění v síti</a:t>
            </a:r>
          </a:p>
          <a:p>
            <a:pPr lvl="1" algn="just"/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393378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hea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25041" cy="1124744"/>
          </a:xfrm>
          <a:prstGeom prst="rect">
            <a:avLst/>
          </a:prstGeom>
        </p:spPr>
      </p:pic>
      <p:pic>
        <p:nvPicPr>
          <p:cNvPr id="7" name="Picture 4" descr="D:\TVORBA\AdavICT\sablona_wor\img\paticka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6443760"/>
            <a:ext cx="9144000" cy="413899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7308304" y="6453336"/>
            <a:ext cx="1680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www.</a:t>
            </a:r>
            <a:r>
              <a:rPr lang="cs-CZ" sz="1400" b="1" dirty="0" err="1" smtClean="0">
                <a:solidFill>
                  <a:schemeClr val="bg1"/>
                </a:solidFill>
              </a:rPr>
              <a:t>advaict.com</a:t>
            </a:r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9" name="Obrázek 8" descr="hea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0"/>
            <a:ext cx="9144000" cy="620688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467544" y="44624"/>
            <a:ext cx="8229600" cy="4949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Technologie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67544" y="548680"/>
            <a:ext cx="822960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Obrázek 14" descr="Insp-Mirror-In-U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1571612"/>
            <a:ext cx="5143536" cy="3857652"/>
          </a:xfrm>
          <a:prstGeom prst="rect">
            <a:avLst/>
          </a:prstGeom>
        </p:spPr>
      </p:pic>
      <p:sp>
        <p:nvSpPr>
          <p:cNvPr id="16" name="Zaoblený obdélník 15"/>
          <p:cNvSpPr/>
          <p:nvPr/>
        </p:nvSpPr>
        <p:spPr>
          <a:xfrm>
            <a:off x="3714744" y="2143116"/>
            <a:ext cx="5143536" cy="292895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Blesk 17"/>
          <p:cNvSpPr/>
          <p:nvPr/>
        </p:nvSpPr>
        <p:spPr>
          <a:xfrm rot="6960000">
            <a:off x="2550185" y="3196123"/>
            <a:ext cx="1154341" cy="1150247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Mrak 18"/>
          <p:cNvSpPr/>
          <p:nvPr/>
        </p:nvSpPr>
        <p:spPr>
          <a:xfrm>
            <a:off x="285720" y="3357562"/>
            <a:ext cx="2071702" cy="1357322"/>
          </a:xfrm>
          <a:prstGeom prst="cloud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Internet</a:t>
            </a:r>
          </a:p>
          <a:p>
            <a:pPr algn="ctr"/>
            <a:r>
              <a:rPr lang="cs-CZ" dirty="0" smtClean="0"/>
              <a:t>(ISP)</a:t>
            </a:r>
            <a:endParaRPr lang="cs-CZ" dirty="0"/>
          </a:p>
        </p:txBody>
      </p:sp>
      <p:sp>
        <p:nvSpPr>
          <p:cNvPr id="20" name="Šipka doleva 19"/>
          <p:cNvSpPr/>
          <p:nvPr/>
        </p:nvSpPr>
        <p:spPr>
          <a:xfrm>
            <a:off x="1071538" y="2500306"/>
            <a:ext cx="2200290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SPAM</a:t>
            </a:r>
            <a:endParaRPr lang="cs-CZ" dirty="0"/>
          </a:p>
        </p:txBody>
      </p:sp>
      <p:sp>
        <p:nvSpPr>
          <p:cNvPr id="22" name="Šipka doprava 21"/>
          <p:cNvSpPr/>
          <p:nvPr/>
        </p:nvSpPr>
        <p:spPr>
          <a:xfrm>
            <a:off x="1214414" y="4786322"/>
            <a:ext cx="207170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Varování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2928926" y="450057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5" name="Zaoblený obdélník 24"/>
          <p:cNvSpPr/>
          <p:nvPr/>
        </p:nvSpPr>
        <p:spPr>
          <a:xfrm>
            <a:off x="5572132" y="3143248"/>
            <a:ext cx="1500198" cy="35719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NBA</a:t>
            </a:r>
            <a:endParaRPr lang="cs-CZ" b="1" dirty="0"/>
          </a:p>
        </p:txBody>
      </p:sp>
      <p:sp>
        <p:nvSpPr>
          <p:cNvPr id="27" name="Symbol „Zákaz“ 26"/>
          <p:cNvSpPr/>
          <p:nvPr/>
        </p:nvSpPr>
        <p:spPr>
          <a:xfrm>
            <a:off x="2643174" y="3357562"/>
            <a:ext cx="928694" cy="857256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6715140" y="351473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SPAMMER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62100" y="-3556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539552" y="548680"/>
            <a:ext cx="822960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dirty="0" smtClean="0">
                <a:latin typeface="+mj-lt"/>
                <a:ea typeface="+mj-ea"/>
                <a:cs typeface="+mj-cs"/>
              </a:rPr>
              <a:t>Praktický příklad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8912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3" grpId="0"/>
      <p:bldP spid="23" grpId="1"/>
      <p:bldP spid="25" grpId="0" animBg="1"/>
      <p:bldP spid="27" grpId="0" animBg="1"/>
      <p:bldP spid="27" grpId="1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 hlediska správy</a:t>
            </a:r>
          </a:p>
          <a:p>
            <a:pPr lvl="1"/>
            <a:r>
              <a:rPr lang="cs-CZ" sz="2000" dirty="0"/>
              <a:t>Efektivnější </a:t>
            </a:r>
            <a:r>
              <a:rPr lang="cs-CZ" sz="2000" dirty="0" smtClean="0"/>
              <a:t>procesy – problémy jsou odhaleny a rozkryty včas</a:t>
            </a:r>
          </a:p>
          <a:p>
            <a:pPr lvl="1"/>
            <a:r>
              <a:rPr lang="cs-CZ" sz="2000" dirty="0"/>
              <a:t>Bezpečnější </a:t>
            </a:r>
            <a:r>
              <a:rPr lang="cs-CZ" sz="2000" dirty="0" smtClean="0"/>
              <a:t>infrastruktura – lepší ochrana před novými bezpečnostními hrozbami (sociální inženýrství, útoky zevnitř, úniky dat, </a:t>
            </a:r>
            <a:r>
              <a:rPr lang="cs-CZ" dirty="0" smtClean="0"/>
              <a:t>…)</a:t>
            </a:r>
          </a:p>
          <a:p>
            <a:r>
              <a:rPr lang="cs-CZ" dirty="0" smtClean="0"/>
              <a:t>Přínosy z hlediska financí</a:t>
            </a:r>
          </a:p>
          <a:p>
            <a:pPr lvl="1"/>
            <a:r>
              <a:rPr lang="cs-CZ" sz="2000" dirty="0"/>
              <a:t>Úspora </a:t>
            </a:r>
            <a:r>
              <a:rPr lang="cs-CZ" sz="2000" dirty="0" smtClean="0"/>
              <a:t>nákladů – významné snížení pracnosti správy IT infrastruktury  (ročně cca 500 tis.)</a:t>
            </a:r>
          </a:p>
          <a:p>
            <a:pPr lvl="1"/>
            <a:r>
              <a:rPr lang="cs-CZ" sz="2000" dirty="0" smtClean="0"/>
              <a:t>Zvýšení produktivity – dohled nad využitím sítě zaměstnanci (ročně cca 500 tis.)</a:t>
            </a:r>
            <a:endParaRPr lang="cs-CZ" sz="20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548680"/>
            <a:ext cx="822960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208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Nabízená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cs-CZ" dirty="0" smtClean="0"/>
              <a:t>FlowMon ADS</a:t>
            </a:r>
          </a:p>
          <a:p>
            <a:pPr lvl="1"/>
            <a:r>
              <a:rPr lang="cs-CZ" dirty="0" err="1" smtClean="0"/>
              <a:t>Plug</a:t>
            </a:r>
            <a:r>
              <a:rPr lang="en-US" dirty="0" smtClean="0"/>
              <a:t>&amp;</a:t>
            </a:r>
            <a:r>
              <a:rPr lang="cs-CZ" dirty="0" smtClean="0"/>
              <a:t>Play </a:t>
            </a:r>
            <a:r>
              <a:rPr lang="cs-CZ" dirty="0"/>
              <a:t>zařízení</a:t>
            </a:r>
            <a:endParaRPr lang="cs-CZ" dirty="0" smtClean="0"/>
          </a:p>
          <a:p>
            <a:r>
              <a:rPr lang="cs-CZ" dirty="0" smtClean="0"/>
              <a:t>MyNetScope ADS </a:t>
            </a:r>
          </a:p>
          <a:p>
            <a:pPr lvl="1"/>
            <a:r>
              <a:rPr lang="cs-CZ" dirty="0" smtClean="0"/>
              <a:t>Otevřené řešení</a:t>
            </a:r>
          </a:p>
          <a:p>
            <a:r>
              <a:rPr lang="cs-CZ" dirty="0"/>
              <a:t>Network </a:t>
            </a:r>
            <a:r>
              <a:rPr lang="cs-CZ" dirty="0" err="1"/>
              <a:t>Traffic</a:t>
            </a:r>
            <a:r>
              <a:rPr lang="cs-CZ" dirty="0"/>
              <a:t> </a:t>
            </a:r>
            <a:r>
              <a:rPr lang="cs-CZ" dirty="0" smtClean="0"/>
              <a:t>Audit</a:t>
            </a:r>
          </a:p>
          <a:p>
            <a:pPr lvl="1"/>
            <a:r>
              <a:rPr lang="cs-CZ" dirty="0" smtClean="0"/>
              <a:t>Jednorázová </a:t>
            </a:r>
            <a:r>
              <a:rPr lang="cs-CZ" dirty="0"/>
              <a:t>analýza</a:t>
            </a:r>
            <a:endParaRPr lang="cs-CZ" dirty="0" smtClean="0"/>
          </a:p>
          <a:p>
            <a:r>
              <a:rPr lang="cs-CZ" dirty="0" smtClean="0"/>
              <a:t>NetHound</a:t>
            </a:r>
          </a:p>
          <a:p>
            <a:pPr lvl="1"/>
            <a:r>
              <a:rPr lang="cs-CZ" dirty="0" smtClean="0"/>
              <a:t>Trvalý dohled formou online služby</a:t>
            </a:r>
          </a:p>
        </p:txBody>
      </p:sp>
      <p:pic>
        <p:nvPicPr>
          <p:cNvPr id="4" name="Obrázek 4" descr="server_MN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948491"/>
            <a:ext cx="3816424" cy="1624525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67544" y="548680"/>
            <a:ext cx="822960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dirty="0" smtClean="0">
                <a:latin typeface="+mj-lt"/>
                <a:ea typeface="+mj-ea"/>
                <a:cs typeface="+mj-cs"/>
              </a:rPr>
              <a:t>Varianty produktů a služeb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obrázek 2" descr="C:\Users\Kicom\Desktop\NetHound\NetHoundLogo COLOR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4796" y1="45331" x2="54796" y2="45331"/>
                        <a14:foregroundMark x1="68295" y1="45934" x2="68295" y2="45934"/>
                        <a14:foregroundMark x1="90497" y1="45934" x2="90497" y2="45934"/>
                        <a14:foregroundMark x1="85613" y1="78163" x2="85613" y2="78163"/>
                        <a14:foregroundMark x1="76288" y1="79970" x2="76288" y2="79970"/>
                        <a14:foregroundMark x1="65808" y1="80572" x2="65808" y2="80572"/>
                        <a14:foregroundMark x1="51332" y1="82380" x2="51332" y2="82380"/>
                        <a14:foregroundMark x1="30817" y1="84187" x2="30817" y2="84187"/>
                        <a14:foregroundMark x1="30817" y1="47590" x2="30817" y2="47590"/>
                        <a14:foregroundMark x1="19449" y1="14759" x2="19449" y2="14759"/>
                        <a14:foregroundMark x1="17318" y1="62349" x2="17318" y2="6234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48064" y="4077072"/>
            <a:ext cx="317715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Potenciál rozvoje</a:t>
            </a:r>
            <a:endParaRPr lang="cs-CZ" dirty="0"/>
          </a:p>
        </p:txBody>
      </p:sp>
      <p:sp>
        <p:nvSpPr>
          <p:cNvPr id="4" name="TextBox 3"/>
          <p:cNvSpPr txBox="1"/>
          <p:nvPr/>
        </p:nvSpPr>
        <p:spPr>
          <a:xfrm>
            <a:off x="863600" y="8636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548680"/>
            <a:ext cx="822960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Vybrané reference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0529" b="63954"/>
          <a:stretch/>
        </p:blipFill>
        <p:spPr>
          <a:xfrm>
            <a:off x="468313" y="1255688"/>
            <a:ext cx="8229600" cy="1741264"/>
          </a:xfr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230" y="3300944"/>
            <a:ext cx="2160989" cy="104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2996" y="3447305"/>
            <a:ext cx="2143140" cy="8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6118" y="3573016"/>
            <a:ext cx="1238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3616" y="4892977"/>
            <a:ext cx="17145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238" y="4869160"/>
            <a:ext cx="22145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8126" y="4653136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24564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Potenciál rozvoje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ČR</a:t>
            </a:r>
          </a:p>
          <a:p>
            <a:pPr lvl="1"/>
            <a:r>
              <a:rPr lang="cs-CZ" dirty="0" smtClean="0"/>
              <a:t>Rozvoj obchodních případů</a:t>
            </a:r>
          </a:p>
          <a:p>
            <a:r>
              <a:rPr lang="cs-CZ" dirty="0" smtClean="0"/>
              <a:t>EU</a:t>
            </a:r>
          </a:p>
          <a:p>
            <a:pPr lvl="1"/>
            <a:r>
              <a:rPr lang="cs-CZ" dirty="0" smtClean="0"/>
              <a:t>Aktivní vyhledávání partnerů</a:t>
            </a:r>
          </a:p>
          <a:p>
            <a:r>
              <a:rPr lang="cs-CZ" dirty="0" smtClean="0"/>
              <a:t>US</a:t>
            </a:r>
          </a:p>
          <a:p>
            <a:pPr lvl="1"/>
            <a:r>
              <a:rPr lang="cs-CZ" dirty="0" smtClean="0"/>
              <a:t>Příprava vstupu na trh s řešením ADS</a:t>
            </a:r>
          </a:p>
          <a:p>
            <a:pPr lvl="1"/>
            <a:r>
              <a:rPr lang="cs-CZ" dirty="0" smtClean="0"/>
              <a:t>Účast </a:t>
            </a:r>
            <a:r>
              <a:rPr lang="cs-CZ" dirty="0"/>
              <a:t>v Technologickém inkubátoru, Silicon </a:t>
            </a:r>
            <a:r>
              <a:rPr lang="cs-CZ" dirty="0" err="1"/>
              <a:t>Valley</a:t>
            </a:r>
            <a:endParaRPr lang="cs-CZ" dirty="0" smtClean="0"/>
          </a:p>
          <a:p>
            <a:pPr lvl="1"/>
            <a:r>
              <a:rPr lang="en-US" dirty="0" err="1"/>
              <a:t>Z</a:t>
            </a:r>
            <a:r>
              <a:rPr lang="en-US" dirty="0" err="1" smtClean="0"/>
              <a:t>aložení</a:t>
            </a:r>
            <a:r>
              <a:rPr lang="en-US" dirty="0" smtClean="0"/>
              <a:t> </a:t>
            </a:r>
            <a:r>
              <a:rPr lang="en-US" dirty="0" err="1"/>
              <a:t>společnosti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Washingtonu</a:t>
            </a:r>
            <a:r>
              <a:rPr lang="en-US" dirty="0"/>
              <a:t> do </a:t>
            </a:r>
            <a:r>
              <a:rPr lang="en-US" dirty="0" err="1"/>
              <a:t>konce</a:t>
            </a:r>
            <a:r>
              <a:rPr lang="en-US" dirty="0"/>
              <a:t> </a:t>
            </a:r>
            <a:r>
              <a:rPr lang="en-US" dirty="0" err="1"/>
              <a:t>května</a:t>
            </a:r>
            <a:r>
              <a:rPr lang="en-US" dirty="0"/>
              <a:t> 2011</a:t>
            </a:r>
            <a:endParaRPr lang="cs-CZ" dirty="0" smtClean="0"/>
          </a:p>
          <a:p>
            <a:r>
              <a:rPr lang="cs-CZ" dirty="0" smtClean="0"/>
              <a:t>Dlouhodobý záměr</a:t>
            </a:r>
          </a:p>
          <a:p>
            <a:pPr lvl="1"/>
            <a:r>
              <a:rPr lang="cs-CZ" dirty="0" smtClean="0"/>
              <a:t>Vyprofilovat se na trhu NBA podobně jako se vyprofilovala společnost AVG na trhu antivirů</a:t>
            </a:r>
          </a:p>
          <a:p>
            <a:endParaRPr lang="cs-CZ" dirty="0"/>
          </a:p>
        </p:txBody>
      </p:sp>
      <p:sp>
        <p:nvSpPr>
          <p:cNvPr id="4" name="TextBox 3"/>
          <p:cNvSpPr txBox="1"/>
          <p:nvPr/>
        </p:nvSpPr>
        <p:spPr>
          <a:xfrm>
            <a:off x="863600" y="8636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548680"/>
            <a:ext cx="822960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noProof="0" dirty="0" smtClean="0">
                <a:latin typeface="+mj-lt"/>
                <a:ea typeface="+mj-ea"/>
                <a:cs typeface="+mj-cs"/>
              </a:rPr>
              <a:t>Probíhající aktivity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9656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2_Sablona_PowerPoint_CZ">
  <a:themeElements>
    <a:clrScheme name="ADVA_ICT">
      <a:dk1>
        <a:srgbClr val="707070"/>
      </a:dk1>
      <a:lt1>
        <a:sysClr val="window" lastClr="FFFFFF"/>
      </a:lt1>
      <a:dk2>
        <a:srgbClr val="00225B"/>
      </a:dk2>
      <a:lt2>
        <a:srgbClr val="ECECEC"/>
      </a:lt2>
      <a:accent1>
        <a:srgbClr val="004283"/>
      </a:accent1>
      <a:accent2>
        <a:srgbClr val="0076B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6BD"/>
      </a:hlink>
      <a:folHlink>
        <a:srgbClr val="00225B"/>
      </a:folHlink>
    </a:clrScheme>
    <a:fontScheme name="AdvaI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A2_Sablona_PowerPoint_CZ.potx</Template>
  <TotalTime>286</TotalTime>
  <Words>596</Words>
  <Application>Microsoft Macintosh PowerPoint</Application>
  <PresentationFormat>On-screen Show (4:3)</PresentationFormat>
  <Paragraphs>115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A2_Sablona_PowerPoint_CZ</vt:lpstr>
      <vt:lpstr>PowerPoint Presentation</vt:lpstr>
      <vt:lpstr>PowerPoint Presentation</vt:lpstr>
      <vt:lpstr>Market overview</vt:lpstr>
      <vt:lpstr>PowerPoint Presentation</vt:lpstr>
      <vt:lpstr>PowerPoint Presentation</vt:lpstr>
      <vt:lpstr>Přínosy</vt:lpstr>
      <vt:lpstr>Nabízená řešení</vt:lpstr>
      <vt:lpstr>Potenciál rozvoje</vt:lpstr>
      <vt:lpstr>Potenciál rozvoje</vt:lpstr>
      <vt:lpstr>Tým</vt:lpstr>
      <vt:lpstr>Expanze do US</vt:lpstr>
      <vt:lpstr>PowerPoint Presentation</vt:lpstr>
    </vt:vector>
  </TitlesOfParts>
  <Company>Mycroft Mind,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Mycroft Mind, a.s.</dc:creator>
  <cp:lastModifiedBy>Zdenek Vrbka</cp:lastModifiedBy>
  <cp:revision>66</cp:revision>
  <dcterms:created xsi:type="dcterms:W3CDTF">2010-08-30T09:37:48Z</dcterms:created>
  <dcterms:modified xsi:type="dcterms:W3CDTF">2011-04-30T14:07:56Z</dcterms:modified>
</cp:coreProperties>
</file>